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0" r:id="rId2"/>
  </p:sldMasterIdLst>
  <p:notesMasterIdLst>
    <p:notesMasterId r:id="rId47"/>
  </p:notesMasterIdLst>
  <p:handoutMasterIdLst>
    <p:handoutMasterId r:id="rId48"/>
  </p:handoutMasterIdLst>
  <p:sldIdLst>
    <p:sldId id="309" r:id="rId3"/>
    <p:sldId id="308" r:id="rId4"/>
    <p:sldId id="259" r:id="rId5"/>
    <p:sldId id="264" r:id="rId6"/>
    <p:sldId id="265" r:id="rId7"/>
    <p:sldId id="266" r:id="rId8"/>
    <p:sldId id="268" r:id="rId9"/>
    <p:sldId id="263" r:id="rId10"/>
    <p:sldId id="270" r:id="rId11"/>
    <p:sldId id="271" r:id="rId12"/>
    <p:sldId id="273" r:id="rId13"/>
    <p:sldId id="274" r:id="rId14"/>
    <p:sldId id="267" r:id="rId15"/>
    <p:sldId id="277" r:id="rId16"/>
    <p:sldId id="276" r:id="rId17"/>
    <p:sldId id="275" r:id="rId18"/>
    <p:sldId id="279" r:id="rId19"/>
    <p:sldId id="278" r:id="rId20"/>
    <p:sldId id="280" r:id="rId21"/>
    <p:sldId id="281" r:id="rId22"/>
    <p:sldId id="282" r:id="rId23"/>
    <p:sldId id="287" r:id="rId24"/>
    <p:sldId id="284" r:id="rId25"/>
    <p:sldId id="289" r:id="rId26"/>
    <p:sldId id="301" r:id="rId27"/>
    <p:sldId id="290" r:id="rId28"/>
    <p:sldId id="304" r:id="rId29"/>
    <p:sldId id="291" r:id="rId30"/>
    <p:sldId id="295" r:id="rId31"/>
    <p:sldId id="303" r:id="rId32"/>
    <p:sldId id="296" r:id="rId33"/>
    <p:sldId id="306" r:id="rId34"/>
    <p:sldId id="305" r:id="rId35"/>
    <p:sldId id="297" r:id="rId36"/>
    <p:sldId id="300" r:id="rId37"/>
    <p:sldId id="299" r:id="rId38"/>
    <p:sldId id="294" r:id="rId39"/>
    <p:sldId id="293" r:id="rId40"/>
    <p:sldId id="298" r:id="rId41"/>
    <p:sldId id="302" r:id="rId42"/>
    <p:sldId id="292" r:id="rId43"/>
    <p:sldId id="307" r:id="rId44"/>
    <p:sldId id="311" r:id="rId45"/>
    <p:sldId id="285" r:id="rId46"/>
  </p:sldIdLst>
  <p:sldSz cx="9144000" cy="6858000" type="screen4x3"/>
  <p:notesSz cx="6858000" cy="9144000"/>
  <p:defaultTextStyle>
    <a:defPPr>
      <a:defRPr lang="en-GB"/>
    </a:defPPr>
    <a:lvl1pPr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mn-ea"/>
        <a:cs typeface="+mn-cs"/>
      </a:defRPr>
    </a:lvl1pPr>
    <a:lvl2pPr marL="742950" indent="-285750"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mn-ea"/>
        <a:cs typeface="+mn-cs"/>
      </a:defRPr>
    </a:lvl2pPr>
    <a:lvl3pPr marL="1143000" indent="-228600"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mn-ea"/>
        <a:cs typeface="+mn-cs"/>
      </a:defRPr>
    </a:lvl3pPr>
    <a:lvl4pPr marL="1600200" indent="-228600"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mn-ea"/>
        <a:cs typeface="+mn-cs"/>
      </a:defRPr>
    </a:lvl4pPr>
    <a:lvl5pPr marL="2057400" indent="-228600"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mn-ea"/>
        <a:cs typeface="+mn-cs"/>
      </a:defRPr>
    </a:lvl5pPr>
    <a:lvl6pPr marL="2286000" algn="l" defTabSz="914400" rtl="0" eaLnBrk="1" latinLnBrk="0" hangingPunct="1">
      <a:defRPr kern="1200">
        <a:solidFill>
          <a:schemeClr val="bg1"/>
        </a:solidFill>
        <a:latin typeface="Arial" charset="0"/>
        <a:ea typeface="+mn-ea"/>
        <a:cs typeface="+mn-cs"/>
      </a:defRPr>
    </a:lvl6pPr>
    <a:lvl7pPr marL="2743200" algn="l" defTabSz="914400" rtl="0" eaLnBrk="1" latinLnBrk="0" hangingPunct="1">
      <a:defRPr kern="1200">
        <a:solidFill>
          <a:schemeClr val="bg1"/>
        </a:solidFill>
        <a:latin typeface="Arial" charset="0"/>
        <a:ea typeface="+mn-ea"/>
        <a:cs typeface="+mn-cs"/>
      </a:defRPr>
    </a:lvl7pPr>
    <a:lvl8pPr marL="3200400" algn="l" defTabSz="914400" rtl="0" eaLnBrk="1" latinLnBrk="0" hangingPunct="1">
      <a:defRPr kern="1200">
        <a:solidFill>
          <a:schemeClr val="bg1"/>
        </a:solidFill>
        <a:latin typeface="Arial" charset="0"/>
        <a:ea typeface="+mn-ea"/>
        <a:cs typeface="+mn-cs"/>
      </a:defRPr>
    </a:lvl8pPr>
    <a:lvl9pPr marL="3657600" algn="l" defTabSz="914400" rtl="0" eaLnBrk="1" latinLnBrk="0" hangingPunct="1">
      <a:defRPr kern="1200">
        <a:solidFill>
          <a:schemeClr val="bg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1923" autoAdjust="0"/>
  </p:normalViewPr>
  <p:slideViewPr>
    <p:cSldViewPr>
      <p:cViewPr varScale="1">
        <p:scale>
          <a:sx n="45" d="100"/>
          <a:sy n="45" d="100"/>
        </p:scale>
        <p:origin x="-3120" y="-120"/>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73" d="100"/>
          <a:sy n="73" d="100"/>
        </p:scale>
        <p:origin x="-3728"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notesMaster" Target="notesMasters/notesMaster1.xml"/><Relationship Id="rId48" Type="http://schemas.openxmlformats.org/officeDocument/2006/relationships/handoutMaster" Target="handoutMasters/handoutMaster1.xml"/><Relationship Id="rId4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B22B290-2723-E043-9064-4F8BECCD86CD}" type="datetimeFigureOut">
              <a:rPr lang="en-US" smtClean="0"/>
              <a:t>03/04/2014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C77CE9E-673E-D740-A382-E6B8EDAFB527}" type="slidenum">
              <a:rPr lang="en-US" smtClean="0"/>
              <a:t>‹#›</a:t>
            </a:fld>
            <a:endParaRPr lang="en-US"/>
          </a:p>
        </p:txBody>
      </p:sp>
    </p:spTree>
    <p:extLst>
      <p:ext uri="{BB962C8B-B14F-4D97-AF65-F5344CB8AC3E}">
        <p14:creationId xmlns:p14="http://schemas.microsoft.com/office/powerpoint/2010/main" val="42381538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2050" name="AutoShape 2"/>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2051" name="AutoShape 3"/>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2052" name="AutoShape 4"/>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2053" name="AutoShape 5"/>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2054" name="AutoShape 6"/>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2055" name="Rectangle 7"/>
          <p:cNvSpPr>
            <a:spLocks noGrp="1" noChangeArrowheads="1"/>
          </p:cNvSpPr>
          <p:nvPr>
            <p:ph type="hdr"/>
          </p:nvPr>
        </p:nvSpPr>
        <p:spPr bwMode="auto">
          <a:xfrm>
            <a:off x="0" y="0"/>
            <a:ext cx="2962275" cy="447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nSpc>
                <a:spcPct val="93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ea typeface="Lucida Sans Unicode" pitchFamily="32" charset="0"/>
                <a:cs typeface="Lucida Sans Unicode" pitchFamily="32" charset="0"/>
              </a:defRPr>
            </a:lvl1pPr>
          </a:lstStyle>
          <a:p>
            <a:endParaRPr lang="en-GB" altLang="en-US"/>
          </a:p>
        </p:txBody>
      </p:sp>
      <p:sp>
        <p:nvSpPr>
          <p:cNvPr id="2056" name="Rectangle 8"/>
          <p:cNvSpPr>
            <a:spLocks noGrp="1" noChangeArrowheads="1"/>
          </p:cNvSpPr>
          <p:nvPr>
            <p:ph type="dt"/>
          </p:nvPr>
        </p:nvSpPr>
        <p:spPr bwMode="auto">
          <a:xfrm>
            <a:off x="3884613" y="0"/>
            <a:ext cx="2962275" cy="447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r">
              <a:lnSpc>
                <a:spcPct val="93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ea typeface="Lucida Sans Unicode" pitchFamily="32" charset="0"/>
                <a:cs typeface="Lucida Sans Unicode" pitchFamily="32" charset="0"/>
              </a:defRPr>
            </a:lvl1pPr>
          </a:lstStyle>
          <a:p>
            <a:endParaRPr lang="en-GB" altLang="en-US"/>
          </a:p>
        </p:txBody>
      </p:sp>
      <p:sp>
        <p:nvSpPr>
          <p:cNvPr id="2057" name="Rectangle 9"/>
          <p:cNvSpPr>
            <a:spLocks noGrp="1" noRot="1" noChangeAspect="1" noChangeArrowheads="1"/>
          </p:cNvSpPr>
          <p:nvPr>
            <p:ph type="sldImg"/>
          </p:nvPr>
        </p:nvSpPr>
        <p:spPr bwMode="auto">
          <a:xfrm>
            <a:off x="1143000" y="685800"/>
            <a:ext cx="4562475" cy="3419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058" name="Rectangle 10"/>
          <p:cNvSpPr>
            <a:spLocks noGrp="1" noChangeArrowheads="1"/>
          </p:cNvSpPr>
          <p:nvPr>
            <p:ph type="body"/>
          </p:nvPr>
        </p:nvSpPr>
        <p:spPr bwMode="auto">
          <a:xfrm>
            <a:off x="685800" y="4343400"/>
            <a:ext cx="5476875" cy="4105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endParaRPr lang="en-US" altLang="en-US" smtClean="0"/>
          </a:p>
        </p:txBody>
      </p:sp>
      <p:sp>
        <p:nvSpPr>
          <p:cNvPr id="2059" name="Rectangle 11"/>
          <p:cNvSpPr>
            <a:spLocks noGrp="1" noChangeArrowheads="1"/>
          </p:cNvSpPr>
          <p:nvPr>
            <p:ph type="ftr"/>
          </p:nvPr>
        </p:nvSpPr>
        <p:spPr bwMode="auto">
          <a:xfrm>
            <a:off x="0" y="8685213"/>
            <a:ext cx="2962275" cy="447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lnSpc>
                <a:spcPct val="93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ea typeface="Lucida Sans Unicode" pitchFamily="32" charset="0"/>
                <a:cs typeface="Lucida Sans Unicode" pitchFamily="32" charset="0"/>
              </a:defRPr>
            </a:lvl1pPr>
          </a:lstStyle>
          <a:p>
            <a:endParaRPr lang="en-GB" altLang="en-US"/>
          </a:p>
        </p:txBody>
      </p:sp>
      <p:sp>
        <p:nvSpPr>
          <p:cNvPr id="2060" name="Rectangle 12"/>
          <p:cNvSpPr>
            <a:spLocks noGrp="1" noChangeArrowheads="1"/>
          </p:cNvSpPr>
          <p:nvPr>
            <p:ph type="sldNum"/>
          </p:nvPr>
        </p:nvSpPr>
        <p:spPr bwMode="auto">
          <a:xfrm>
            <a:off x="3884613" y="8685213"/>
            <a:ext cx="2962275" cy="447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lgn="r">
              <a:lnSpc>
                <a:spcPct val="93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ea typeface="Lucida Sans Unicode" pitchFamily="32" charset="0"/>
                <a:cs typeface="Lucida Sans Unicode" pitchFamily="32" charset="0"/>
              </a:defRPr>
            </a:lvl1pPr>
          </a:lstStyle>
          <a:p>
            <a:fld id="{F3933607-CDF8-4ECF-BACA-85FC4528A9E6}" type="slidenum">
              <a:rPr lang="en-GB" altLang="en-US"/>
              <a:pPr/>
              <a:t>‹#›</a:t>
            </a:fld>
            <a:endParaRPr lang="en-GB" altLang="en-US"/>
          </a:p>
        </p:txBody>
      </p:sp>
    </p:spTree>
    <p:extLst>
      <p:ext uri="{BB962C8B-B14F-4D97-AF65-F5344CB8AC3E}">
        <p14:creationId xmlns:p14="http://schemas.microsoft.com/office/powerpoint/2010/main" val="4222662006"/>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www.findachurch.co.uk/" TargetMode="External"/><Relationship Id="rId4" Type="http://schemas.openxmlformats.org/officeDocument/2006/relationships/hyperlink" Target="http://www.eauk.org/connect/find-a-church.cfm" TargetMode="External"/><Relationship Id="rId5" Type="http://schemas.openxmlformats.org/officeDocument/2006/relationships/hyperlink" Target="mailto:contactus@connect4life.org.uk" TargetMode="External"/><Relationship Id="rId6" Type="http://schemas.openxmlformats.org/officeDocument/2006/relationships/hyperlink" Target="http://www.brf.org.uk/thegiftofyears" TargetMode="External"/><Relationship Id="rId7" Type="http://schemas.openxmlformats.org/officeDocument/2006/relationships/hyperlink" Target="http://www.brf.org.uk/" TargetMode="External"/><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2"/>
          <p:cNvSpPr>
            <a:spLocks noGrp="1" noChangeArrowheads="1"/>
          </p:cNvSpPr>
          <p:nvPr>
            <p:ph type="sldNum"/>
          </p:nvPr>
        </p:nvSpPr>
        <p:spPr>
          <a:ln/>
        </p:spPr>
        <p:txBody>
          <a:bodyPr/>
          <a:lstStyle/>
          <a:p>
            <a:fld id="{7162F79C-063C-4E4A-B7EF-695B5944DDB3}" type="slidenum">
              <a:rPr lang="en-GB" altLang="en-US"/>
              <a:pPr/>
              <a:t>1</a:t>
            </a:fld>
            <a:endParaRPr lang="en-GB" altLang="en-US"/>
          </a:p>
        </p:txBody>
      </p:sp>
      <p:sp>
        <p:nvSpPr>
          <p:cNvPr id="9217"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9218" name="Text Box 2"/>
          <p:cNvSpPr txBox="1">
            <a:spLocks noGrp="1" noChangeArrowheads="1"/>
          </p:cNvSpPr>
          <p:nvPr>
            <p:ph type="body"/>
          </p:nvPr>
        </p:nvSpPr>
        <p:spPr bwMode="auto">
          <a:xfrm>
            <a:off x="685800" y="4343400"/>
            <a:ext cx="5483225" cy="42052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a:spcBef>
                <a:spcPts val="450"/>
              </a:spcBef>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i="0" dirty="0" smtClean="0">
                <a:ea typeface="Lucida Sans Unicode" pitchFamily="32" charset="0"/>
                <a:cs typeface="Lucida Sans Unicode" pitchFamily="32" charset="0"/>
              </a:rPr>
              <a:t>This</a:t>
            </a:r>
            <a:r>
              <a:rPr lang="en-GB" altLang="en-US" i="0" baseline="0" dirty="0" smtClean="0">
                <a:ea typeface="Lucida Sans Unicode" pitchFamily="32" charset="0"/>
                <a:cs typeface="Lucida Sans Unicode" pitchFamily="32" charset="0"/>
              </a:rPr>
              <a:t> slideshow from Connect4Life (C4L) has been produced to accompany the booklet, C4L Silver Connections.  Both are designed for people in later life to reflect on their life experiences in the most positive way.  Many memories can be sad or even bad, but it is possible even late in life to make a connection that gives hope to even the most difficult of situations.  Whether you go through this with a visitor or alone, if you come to it with an open mind, you may discover something that can truly change life for the better – the connected life.  Each slide has something to consider with some short notes at the bottom like these.  If you want to, you (or your visitor) can add your thoughts to each slide as a note to yourself in the section marked, ‘MY SPACE’.  Here you could use it as your personal journal to revisit, adding things like – I think, I know, I hope, I feel etc.  You might choose to go through this in one go or prefer to do it over a number of days to have plenty of time to mull it over.</a:t>
            </a:r>
          </a:p>
          <a:p>
            <a:pPr>
              <a:spcBef>
                <a:spcPts val="450"/>
              </a:spcBef>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b="1" i="0" u="sng" baseline="0" dirty="0" smtClean="0">
                <a:ea typeface="Lucida Sans Unicode" pitchFamily="32" charset="0"/>
                <a:cs typeface="Lucida Sans Unicode" pitchFamily="32" charset="0"/>
              </a:rPr>
              <a:t>MY SPACE </a:t>
            </a:r>
            <a:r>
              <a:rPr lang="en-GB" altLang="en-US" i="0" baseline="0" dirty="0" smtClean="0">
                <a:ea typeface="Lucida Sans Unicode" pitchFamily="32" charset="0"/>
                <a:cs typeface="Lucida Sans Unicode" pitchFamily="32" charset="0"/>
              </a:rPr>
              <a:t>- </a:t>
            </a:r>
            <a:endParaRPr lang="en-GB" altLang="en-US" i="0" dirty="0">
              <a:ea typeface="Lucida Sans Unicode" pitchFamily="32" charset="0"/>
              <a:cs typeface="Lucida Sans Unicode" pitchFamily="32"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lstStyle/>
          <a:p>
            <a:pPr marL="0" marR="0" indent="0" algn="l" defTabSz="449263" rtl="0" eaLnBrk="0" fontAlgn="base" latinLnBrk="0" hangingPunct="0">
              <a:lnSpc>
                <a:spcPct val="100000"/>
              </a:lnSpc>
              <a:spcBef>
                <a:spcPct val="30000"/>
              </a:spcBef>
              <a:spcAft>
                <a:spcPct val="0"/>
              </a:spcAft>
              <a:buClr>
                <a:srgbClr val="000000"/>
              </a:buClr>
              <a:buSzPct val="100000"/>
              <a:buFont typeface="Times New Roman" pitchFamily="16" charset="0"/>
              <a:buNone/>
              <a:tabLst/>
              <a:defRPr/>
            </a:pPr>
            <a:r>
              <a:rPr lang="en-GB" altLang="en-US" b="1" i="0" u="sng" baseline="0" dirty="0" smtClean="0">
                <a:ea typeface="Lucida Sans Unicode" pitchFamily="32" charset="0"/>
                <a:cs typeface="Lucida Sans Unicode" pitchFamily="32" charset="0"/>
              </a:rPr>
              <a:t>MY SPACE </a:t>
            </a:r>
            <a:r>
              <a:rPr lang="en-GB" altLang="en-US" i="0" baseline="0" dirty="0" smtClean="0">
                <a:ea typeface="Lucida Sans Unicode" pitchFamily="32" charset="0"/>
                <a:cs typeface="Lucida Sans Unicode" pitchFamily="32" charset="0"/>
              </a:rPr>
              <a:t>- </a:t>
            </a:r>
            <a:endParaRPr lang="en-GB" altLang="en-US" i="0" dirty="0" smtClean="0">
              <a:ea typeface="Lucida Sans Unicode" pitchFamily="32" charset="0"/>
              <a:cs typeface="Lucida Sans Unicode" pitchFamily="32" charset="0"/>
            </a:endParaRPr>
          </a:p>
          <a:p>
            <a:endParaRPr lang="en-US"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2</a:t>
            </a:fld>
            <a:endParaRPr lang="en-GB" altLang="en-US"/>
          </a:p>
        </p:txBody>
      </p:sp>
    </p:spTree>
    <p:extLst>
      <p:ext uri="{BB962C8B-B14F-4D97-AF65-F5344CB8AC3E}">
        <p14:creationId xmlns:p14="http://schemas.microsoft.com/office/powerpoint/2010/main" val="4153344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lstStyle/>
          <a:p>
            <a:pPr marL="0" marR="0" indent="0" algn="l" defTabSz="449263" rtl="0" eaLnBrk="0" fontAlgn="base" latinLnBrk="0" hangingPunct="0">
              <a:lnSpc>
                <a:spcPct val="100000"/>
              </a:lnSpc>
              <a:spcBef>
                <a:spcPct val="30000"/>
              </a:spcBef>
              <a:spcAft>
                <a:spcPct val="0"/>
              </a:spcAft>
              <a:buClr>
                <a:srgbClr val="000000"/>
              </a:buClr>
              <a:buSzPct val="100000"/>
              <a:buFont typeface="Times New Roman" pitchFamily="16" charset="0"/>
              <a:buNone/>
              <a:tabLst/>
              <a:defRPr/>
            </a:pPr>
            <a:r>
              <a:rPr lang="en-GB" dirty="0" smtClean="0"/>
              <a:t>Thin</a:t>
            </a:r>
            <a:r>
              <a:rPr lang="en-GB" baseline="0" dirty="0" smtClean="0"/>
              <a:t>k back to a time at the seaside – did life seem all ahead of you or behind you?  How does it seem now?  What do the waves make you feel as you look at the picture – do they seem threatening or welcoming?</a:t>
            </a:r>
            <a:endParaRPr lang="en-GB" dirty="0" smtClean="0"/>
          </a:p>
          <a:p>
            <a:pPr marL="0" marR="0" indent="0" algn="l" defTabSz="449263" rtl="0" eaLnBrk="0" fontAlgn="base" latinLnBrk="0" hangingPunct="0">
              <a:lnSpc>
                <a:spcPct val="100000"/>
              </a:lnSpc>
              <a:spcBef>
                <a:spcPct val="30000"/>
              </a:spcBef>
              <a:spcAft>
                <a:spcPct val="0"/>
              </a:spcAft>
              <a:buClr>
                <a:srgbClr val="000000"/>
              </a:buClr>
              <a:buSzPct val="100000"/>
              <a:buFont typeface="Times New Roman" pitchFamily="16" charset="0"/>
              <a:buNone/>
              <a:tabLst/>
              <a:defRPr/>
            </a:pPr>
            <a:r>
              <a:rPr lang="en-GB" altLang="en-US" b="1" i="0" u="sng" baseline="0" dirty="0" smtClean="0">
                <a:ea typeface="Lucida Sans Unicode" pitchFamily="32" charset="0"/>
                <a:cs typeface="Lucida Sans Unicode" pitchFamily="32" charset="0"/>
              </a:rPr>
              <a:t>MY SPACE </a:t>
            </a:r>
            <a:r>
              <a:rPr lang="en-GB" altLang="en-US" i="0" baseline="0" dirty="0" smtClean="0">
                <a:ea typeface="Lucida Sans Unicode" pitchFamily="32" charset="0"/>
                <a:cs typeface="Lucida Sans Unicode" pitchFamily="32" charset="0"/>
              </a:rPr>
              <a:t>- </a:t>
            </a:r>
            <a:endParaRPr lang="en-GB" altLang="en-US" i="0" dirty="0" smtClean="0">
              <a:ea typeface="Lucida Sans Unicode" pitchFamily="32" charset="0"/>
              <a:cs typeface="Lucida Sans Unicode" pitchFamily="32" charset="0"/>
            </a:endParaRPr>
          </a:p>
          <a:p>
            <a:endParaRPr lang="en-GB" dirty="0" smtClean="0"/>
          </a:p>
          <a:p>
            <a:endParaRPr lang="en-GB"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3</a:t>
            </a:fld>
            <a:endParaRPr lang="en-GB" altLang="en-US"/>
          </a:p>
        </p:txBody>
      </p:sp>
    </p:spTree>
    <p:extLst>
      <p:ext uri="{BB962C8B-B14F-4D97-AF65-F5344CB8AC3E}">
        <p14:creationId xmlns:p14="http://schemas.microsoft.com/office/powerpoint/2010/main" val="2288687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lstStyle/>
          <a:p>
            <a:r>
              <a:rPr lang="en-GB" dirty="0" smtClean="0"/>
              <a:t>Do you agree with this statement from John V</a:t>
            </a:r>
            <a:r>
              <a:rPr lang="en-GB" baseline="0" dirty="0" smtClean="0"/>
              <a:t> Taylor?  He was Bishop of Winchester and shared deep insights with people searching for meaning.  In one of them, he sees life like a yacht in the picture, its sails filled with the wind purposely moving ahead – all we are called to do is put up our sails.  In another, we are likened to a tree having autumn leaves stripped away by the Spirit of God as if blowing on us.  Taylor says ‘the old must go before the new can come … in order that renewal can come’.  His third picture is of a windmill which speaks of later life – the sails are moving slowly but inwardly many cogs and pulleys are moving quickly as they grind to make flour.  He likens this to the power of memories which can work for positive effect.  Have a think about that and these words from him before adding something below if you wish: ‘But if the Spirit (of God) is with you, there will be a great milling going on inside.  For now the harvest has been reaped, the experiences have been mostly lived through.    What will you make of them?  As you sit and ponder all you have seen and known, if the Holy Spirit is with you there will be bread, not just for you but for many, many others’.  How does this help you understand your life, past, present and future?</a:t>
            </a:r>
          </a:p>
          <a:p>
            <a:pPr marL="0" marR="0" indent="0" algn="l" defTabSz="449263" rtl="0" eaLnBrk="0" fontAlgn="base" latinLnBrk="0" hangingPunct="0">
              <a:lnSpc>
                <a:spcPct val="100000"/>
              </a:lnSpc>
              <a:spcBef>
                <a:spcPct val="30000"/>
              </a:spcBef>
              <a:spcAft>
                <a:spcPct val="0"/>
              </a:spcAft>
              <a:buClr>
                <a:srgbClr val="000000"/>
              </a:buClr>
              <a:buSzPct val="100000"/>
              <a:buFont typeface="Times New Roman" pitchFamily="16" charset="0"/>
              <a:buNone/>
              <a:tabLst/>
              <a:defRPr/>
            </a:pPr>
            <a:r>
              <a:rPr lang="en-GB" altLang="en-US" b="1" i="0" u="sng" baseline="0" dirty="0" smtClean="0">
                <a:ea typeface="Lucida Sans Unicode" pitchFamily="32" charset="0"/>
                <a:cs typeface="Lucida Sans Unicode" pitchFamily="32" charset="0"/>
              </a:rPr>
              <a:t>MY SPACE </a:t>
            </a:r>
            <a:r>
              <a:rPr lang="en-GB" altLang="en-US" i="0" baseline="0" dirty="0" smtClean="0">
                <a:ea typeface="Lucida Sans Unicode" pitchFamily="32" charset="0"/>
                <a:cs typeface="Lucida Sans Unicode" pitchFamily="32" charset="0"/>
              </a:rPr>
              <a:t>- </a:t>
            </a:r>
            <a:endParaRPr lang="en-GB" altLang="en-US" i="0" dirty="0" smtClean="0">
              <a:ea typeface="Lucida Sans Unicode" pitchFamily="32" charset="0"/>
              <a:cs typeface="Lucida Sans Unicode" pitchFamily="32" charset="0"/>
            </a:endParaRPr>
          </a:p>
          <a:p>
            <a:endParaRPr lang="en-GB" dirty="0" smtClean="0"/>
          </a:p>
        </p:txBody>
      </p:sp>
      <p:sp>
        <p:nvSpPr>
          <p:cNvPr id="4" name="Slide Number Placeholder 3"/>
          <p:cNvSpPr>
            <a:spLocks noGrp="1"/>
          </p:cNvSpPr>
          <p:nvPr>
            <p:ph type="sldNum" idx="10"/>
          </p:nvPr>
        </p:nvSpPr>
        <p:spPr/>
        <p:txBody>
          <a:bodyPr/>
          <a:lstStyle/>
          <a:p>
            <a:fld id="{F3933607-CDF8-4ECF-BACA-85FC4528A9E6}" type="slidenum">
              <a:rPr lang="en-GB" altLang="en-US" smtClean="0"/>
              <a:pPr/>
              <a:t>4</a:t>
            </a:fld>
            <a:endParaRPr lang="en-GB" altLang="en-US"/>
          </a:p>
        </p:txBody>
      </p:sp>
    </p:spTree>
    <p:extLst>
      <p:ext uri="{BB962C8B-B14F-4D97-AF65-F5344CB8AC3E}">
        <p14:creationId xmlns:p14="http://schemas.microsoft.com/office/powerpoint/2010/main" val="337189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lstStyle/>
          <a:p>
            <a:pPr marL="0" marR="0" indent="0" algn="l" defTabSz="449263" rtl="0" eaLnBrk="0" fontAlgn="base" latinLnBrk="0" hangingPunct="0">
              <a:lnSpc>
                <a:spcPct val="100000"/>
              </a:lnSpc>
              <a:spcBef>
                <a:spcPct val="30000"/>
              </a:spcBef>
              <a:spcAft>
                <a:spcPct val="0"/>
              </a:spcAft>
              <a:buClr>
                <a:srgbClr val="000000"/>
              </a:buClr>
              <a:buSzPct val="100000"/>
              <a:buFont typeface="Times New Roman" pitchFamily="16" charset="0"/>
              <a:buNone/>
              <a:tabLst/>
              <a:defRPr/>
            </a:pPr>
            <a:r>
              <a:rPr lang="en-GB" dirty="0" smtClean="0"/>
              <a:t>Have you felt</a:t>
            </a:r>
            <a:r>
              <a:rPr lang="en-GB" baseline="0" dirty="0" smtClean="0"/>
              <a:t> ‘immortal longings’?  Are you ever troubled by a negative message you ‘play’ to your self that plagues you and seems to be an ‘old groove’  or rut from which you cannot escape?  In what way might freedom of choice be seen as ‘terrible’?  You may not have all the freedom you had when you were younger, but how do you feel about the freedom of choice you have right until your last breath?  Writing of life as he faced a terminal illness in his seventies, Michael </a:t>
            </a:r>
            <a:r>
              <a:rPr lang="en-GB" baseline="0" dirty="0" err="1" smtClean="0"/>
              <a:t>Mayne</a:t>
            </a:r>
            <a:r>
              <a:rPr lang="en-GB" baseline="0" dirty="0" smtClean="0"/>
              <a:t> gave some moving reflections in his book, ‘Enduring Melody’, about the ‘tangled yarn of our lives’:</a:t>
            </a:r>
          </a:p>
          <a:p>
            <a:pPr marL="171450" marR="0" indent="-171450" algn="l" defTabSz="449263" rtl="0" eaLnBrk="0" fontAlgn="base" latinLnBrk="0" hangingPunct="0">
              <a:lnSpc>
                <a:spcPct val="100000"/>
              </a:lnSpc>
              <a:spcBef>
                <a:spcPct val="30000"/>
              </a:spcBef>
              <a:spcAft>
                <a:spcPct val="0"/>
              </a:spcAft>
              <a:buClr>
                <a:srgbClr val="000000"/>
              </a:buClr>
              <a:buSzPct val="100000"/>
              <a:buFont typeface="Arial" panose="020B0604020202020204" pitchFamily="34" charset="0"/>
              <a:buChar char="•"/>
              <a:tabLst/>
              <a:defRPr/>
            </a:pPr>
            <a:r>
              <a:rPr lang="en-GB" baseline="0" dirty="0" smtClean="0"/>
              <a:t>‘Here are the proper occupations of old age … feeding on good memories but also living for the moment that is now’</a:t>
            </a:r>
          </a:p>
          <a:p>
            <a:pPr marL="171450" marR="0" indent="-171450" algn="l" defTabSz="449263" rtl="0" eaLnBrk="0" fontAlgn="base" latinLnBrk="0" hangingPunct="0">
              <a:lnSpc>
                <a:spcPct val="100000"/>
              </a:lnSpc>
              <a:spcBef>
                <a:spcPct val="30000"/>
              </a:spcBef>
              <a:spcAft>
                <a:spcPct val="0"/>
              </a:spcAft>
              <a:buClr>
                <a:srgbClr val="000000"/>
              </a:buClr>
              <a:buSzPct val="100000"/>
              <a:buFont typeface="Arial" panose="020B0604020202020204" pitchFamily="34" charset="0"/>
              <a:buChar char="•"/>
              <a:tabLst/>
              <a:defRPr/>
            </a:pPr>
            <a:r>
              <a:rPr lang="en-GB" baseline="0" dirty="0" smtClean="0"/>
              <a:t>‘If as we grow old and desire with all our being truly to grow as we age, then we may indeed come to understand that ‘the readiness is all’ (Hamlet in King Lear), and that ‘all in the end is harvest’ (Edith Sitwell, Collected Poems).</a:t>
            </a:r>
          </a:p>
          <a:p>
            <a:pPr marL="171450" marR="0" indent="-171450" algn="l" defTabSz="449263" rtl="0" eaLnBrk="0" fontAlgn="base" latinLnBrk="0" hangingPunct="0">
              <a:lnSpc>
                <a:spcPct val="100000"/>
              </a:lnSpc>
              <a:spcBef>
                <a:spcPct val="30000"/>
              </a:spcBef>
              <a:spcAft>
                <a:spcPct val="0"/>
              </a:spcAft>
              <a:buClr>
                <a:srgbClr val="000000"/>
              </a:buClr>
              <a:buSzPct val="100000"/>
              <a:buFont typeface="Arial" panose="020B0604020202020204" pitchFamily="34" charset="0"/>
              <a:buChar char="•"/>
              <a:tabLst/>
              <a:defRPr/>
            </a:pPr>
            <a:r>
              <a:rPr lang="en-GB" baseline="0" dirty="0" smtClean="0"/>
              <a:t>Time left is not about ‘quantity’ but about ‘quality’</a:t>
            </a:r>
          </a:p>
          <a:p>
            <a:pPr marL="171450" marR="0" indent="-171450" algn="l" defTabSz="449263" rtl="0" eaLnBrk="0" fontAlgn="base" latinLnBrk="0" hangingPunct="0">
              <a:lnSpc>
                <a:spcPct val="100000"/>
              </a:lnSpc>
              <a:spcBef>
                <a:spcPct val="30000"/>
              </a:spcBef>
              <a:spcAft>
                <a:spcPct val="0"/>
              </a:spcAft>
              <a:buClr>
                <a:srgbClr val="000000"/>
              </a:buClr>
              <a:buSzPct val="100000"/>
              <a:buFont typeface="Arial" panose="020B0604020202020204" pitchFamily="34" charset="0"/>
              <a:buChar char="•"/>
              <a:tabLst/>
              <a:defRPr/>
            </a:pPr>
            <a:r>
              <a:rPr lang="en-GB" baseline="0" dirty="0" smtClean="0"/>
              <a:t>‘I have had the welcome if unwanted privilege of taking a fresh look at my life, of learning more about its meaning, about myself and about those I love’</a:t>
            </a:r>
          </a:p>
          <a:p>
            <a:pPr marL="171450" marR="0" indent="-171450" algn="l" defTabSz="449263" rtl="0" eaLnBrk="0" fontAlgn="base" latinLnBrk="0" hangingPunct="0">
              <a:lnSpc>
                <a:spcPct val="100000"/>
              </a:lnSpc>
              <a:spcBef>
                <a:spcPct val="30000"/>
              </a:spcBef>
              <a:spcAft>
                <a:spcPct val="0"/>
              </a:spcAft>
              <a:buClr>
                <a:srgbClr val="000000"/>
              </a:buClr>
              <a:buSzPct val="100000"/>
              <a:buFont typeface="Arial" panose="020B0604020202020204" pitchFamily="34" charset="0"/>
              <a:buChar char="•"/>
              <a:tabLst/>
              <a:defRPr/>
            </a:pPr>
            <a:r>
              <a:rPr lang="en-GB" baseline="0" dirty="0" smtClean="0"/>
              <a:t>‘We live (our lives) forward, we understand backward’ (Thomas Hardy)</a:t>
            </a:r>
          </a:p>
          <a:p>
            <a:r>
              <a:rPr lang="en-GB" b="1" u="sng" baseline="0" dirty="0" smtClean="0"/>
              <a:t>MY SPACE:</a:t>
            </a:r>
            <a:r>
              <a:rPr lang="en-GB" baseline="0" dirty="0" smtClean="0"/>
              <a:t> </a:t>
            </a:r>
            <a:endParaRPr lang="en-GB"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5</a:t>
            </a:fld>
            <a:endParaRPr lang="en-GB" altLang="en-US"/>
          </a:p>
        </p:txBody>
      </p:sp>
    </p:spTree>
    <p:extLst>
      <p:ext uri="{BB962C8B-B14F-4D97-AF65-F5344CB8AC3E}">
        <p14:creationId xmlns:p14="http://schemas.microsoft.com/office/powerpoint/2010/main" val="2513762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lstStyle/>
          <a:p>
            <a:r>
              <a:rPr lang="en-GB" dirty="0" smtClean="0"/>
              <a:t>As you reflect on these things, what do you see – do</a:t>
            </a:r>
            <a:r>
              <a:rPr lang="en-GB" baseline="0" dirty="0" smtClean="0"/>
              <a:t> you see a strong connection or merely a blurred distortion?  When have you seen ‘human love at its highest’?  Do you celebrate the gift of each moment, past, present and future? Is life fragmented or is your life story energised by a bigger story?</a:t>
            </a:r>
          </a:p>
          <a:p>
            <a:r>
              <a:rPr lang="en-GB" b="1" u="sng" baseline="0" dirty="0" smtClean="0"/>
              <a:t>MY SPACE: </a:t>
            </a:r>
          </a:p>
        </p:txBody>
      </p:sp>
      <p:sp>
        <p:nvSpPr>
          <p:cNvPr id="4" name="Slide Number Placeholder 3"/>
          <p:cNvSpPr>
            <a:spLocks noGrp="1"/>
          </p:cNvSpPr>
          <p:nvPr>
            <p:ph type="sldNum" idx="10"/>
          </p:nvPr>
        </p:nvSpPr>
        <p:spPr/>
        <p:txBody>
          <a:bodyPr/>
          <a:lstStyle/>
          <a:p>
            <a:fld id="{F3933607-CDF8-4ECF-BACA-85FC4528A9E6}" type="slidenum">
              <a:rPr lang="en-GB" altLang="en-US" smtClean="0"/>
              <a:pPr/>
              <a:t>6</a:t>
            </a:fld>
            <a:endParaRPr lang="en-GB" altLang="en-US"/>
          </a:p>
        </p:txBody>
      </p:sp>
    </p:spTree>
    <p:extLst>
      <p:ext uri="{BB962C8B-B14F-4D97-AF65-F5344CB8AC3E}">
        <p14:creationId xmlns:p14="http://schemas.microsoft.com/office/powerpoint/2010/main" val="2238930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lstStyle/>
          <a:p>
            <a:r>
              <a:rPr lang="en-GB" dirty="0" smtClean="0"/>
              <a:t>Is </a:t>
            </a:r>
            <a:r>
              <a:rPr lang="en-GB" dirty="0" smtClean="0">
                <a:solidFill>
                  <a:schemeClr val="accent6">
                    <a:lumMod val="60000"/>
                    <a:lumOff val="40000"/>
                  </a:schemeClr>
                </a:solidFill>
              </a:rPr>
              <a:t>John V</a:t>
            </a:r>
            <a:r>
              <a:rPr lang="en-GB" dirty="0" smtClean="0"/>
              <a:t> Taylor going over the top with this statement or is he ‘bang</a:t>
            </a:r>
            <a:r>
              <a:rPr lang="en-GB" baseline="0" dirty="0" smtClean="0"/>
              <a:t> on the nail’? </a:t>
            </a:r>
          </a:p>
          <a:p>
            <a:r>
              <a:rPr lang="en-GB" baseline="0" dirty="0" smtClean="0"/>
              <a:t>Taylor wrote: ‘We have all known in moments of deepest intuition that our relationship with reality is personal, I and Thou’ – what do you think?</a:t>
            </a:r>
          </a:p>
          <a:p>
            <a:r>
              <a:rPr lang="en-GB" b="1" u="sng" baseline="0" dirty="0" smtClean="0"/>
              <a:t>MY SPACE: </a:t>
            </a:r>
            <a:endParaRPr lang="en-GB" b="1" u="sng"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7</a:t>
            </a:fld>
            <a:endParaRPr lang="en-GB" altLang="en-US"/>
          </a:p>
        </p:txBody>
      </p:sp>
    </p:spTree>
    <p:extLst>
      <p:ext uri="{BB962C8B-B14F-4D97-AF65-F5344CB8AC3E}">
        <p14:creationId xmlns:p14="http://schemas.microsoft.com/office/powerpoint/2010/main" val="11458819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2"/>
          <p:cNvSpPr>
            <a:spLocks noGrp="1" noChangeArrowheads="1"/>
          </p:cNvSpPr>
          <p:nvPr>
            <p:ph type="sldNum"/>
          </p:nvPr>
        </p:nvSpPr>
        <p:spPr>
          <a:ln/>
        </p:spPr>
        <p:txBody>
          <a:bodyPr/>
          <a:lstStyle/>
          <a:p>
            <a:fld id="{7162F79C-063C-4E4A-B7EF-695B5944DDB3}" type="slidenum">
              <a:rPr lang="en-GB" altLang="en-US"/>
              <a:pPr/>
              <a:t>8</a:t>
            </a:fld>
            <a:endParaRPr lang="en-GB" altLang="en-US"/>
          </a:p>
        </p:txBody>
      </p:sp>
      <p:sp>
        <p:nvSpPr>
          <p:cNvPr id="9217"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9218" name="Text Box 2"/>
          <p:cNvSpPr txBox="1">
            <a:spLocks noGrp="1" noChangeArrowheads="1"/>
          </p:cNvSpPr>
          <p:nvPr>
            <p:ph type="body"/>
          </p:nvPr>
        </p:nvSpPr>
        <p:spPr bwMode="auto">
          <a:xfrm>
            <a:off x="685800" y="4343400"/>
            <a:ext cx="5483225" cy="42052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a:spcBef>
                <a:spcPts val="450"/>
              </a:spcBef>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i="0" baseline="0" dirty="0" smtClean="0">
                <a:ea typeface="Lucida Sans Unicode" pitchFamily="32" charset="0"/>
                <a:cs typeface="Lucida Sans Unicode" pitchFamily="32" charset="0"/>
              </a:rPr>
              <a:t>Human beings struggle to find meaning in jobs, marriages, possessions, sports – but is anything worthwhile?  Is there meaning to it all?  Taylor suggests, ‘it is a vital question because, as soon as we begin to doubt that there is any meaning, we start to collapse and fold in upon ourselves and become a tangle… Christians say that they find the answer by trusting the faith of Jesus Christ, trusting what he believed in.  If only we can trust the things Jesus was so sure about, we would be sure of a meaning in life.’  Near the end of his life, Napoleon concluded: ‘I tell you that Jesus is not a mere man.’ ‘No one interested in the meaning of life and its ultimate questions can ignore Jesus.  He towers above all the giants of history.  To some he is an uneasy feeling in times of silence, to others a sunrise of hope in a night of darkness.  To all he is a challenge.’  Taylor confronts  us with a question to consider as you look at these sweet peas: ‘What will you do with Jesus?  That is life’s biggest question.’</a:t>
            </a:r>
          </a:p>
          <a:p>
            <a:pPr>
              <a:spcBef>
                <a:spcPts val="450"/>
              </a:spcBef>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b="1" i="0" u="sng" baseline="0" dirty="0" smtClean="0">
                <a:ea typeface="Lucida Sans Unicode" pitchFamily="32" charset="0"/>
                <a:cs typeface="Lucida Sans Unicode" pitchFamily="32" charset="0"/>
              </a:rPr>
              <a:t>MY SPACE:</a:t>
            </a:r>
          </a:p>
          <a:p>
            <a:pPr>
              <a:spcBef>
                <a:spcPts val="450"/>
              </a:spcBef>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i="0" baseline="0" dirty="0" smtClean="0">
                <a:ea typeface="Lucida Sans Unicode" pitchFamily="32" charset="0"/>
                <a:cs typeface="Lucida Sans Unicode" pitchFamily="32" charset="0"/>
              </a:rPr>
              <a:t>                                                                          </a:t>
            </a:r>
            <a:endParaRPr lang="en-GB" altLang="en-US" i="0" dirty="0">
              <a:ea typeface="Lucida Sans Unicode" pitchFamily="32" charset="0"/>
              <a:cs typeface="Lucida Sans Unicode" pitchFamily="32"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lstStyle/>
          <a:p>
            <a:r>
              <a:rPr lang="en-GB" dirty="0" smtClean="0"/>
              <a:t>Can you think of ‘moments of connection’ in your life –</a:t>
            </a:r>
            <a:r>
              <a:rPr lang="en-GB" baseline="0" dirty="0" smtClean="0"/>
              <a:t> whether it is like the one Napoleon had in later life or from when you were younger?  At a conference for those working with the older generation in recent years, it was said that only 27% of people near the end of life claimed to have a personal relationship with God.  If that is true, then 73% do not!  Is this a connection you have made or would like to make?</a:t>
            </a:r>
          </a:p>
          <a:p>
            <a:r>
              <a:rPr lang="en-GB" b="1" u="sng" baseline="0" dirty="0" smtClean="0"/>
              <a:t>MY SPACE:</a:t>
            </a:r>
            <a:endParaRPr lang="en-GB" b="1" u="sng"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9</a:t>
            </a:fld>
            <a:endParaRPr lang="en-GB" altLang="en-US"/>
          </a:p>
        </p:txBody>
      </p:sp>
    </p:spTree>
    <p:extLst>
      <p:ext uri="{BB962C8B-B14F-4D97-AF65-F5344CB8AC3E}">
        <p14:creationId xmlns:p14="http://schemas.microsoft.com/office/powerpoint/2010/main" val="37867491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2270" y="685800"/>
            <a:ext cx="3933461" cy="2950096"/>
          </a:xfrm>
        </p:spPr>
      </p:sp>
      <p:sp>
        <p:nvSpPr>
          <p:cNvPr id="3" name="Notes Placeholder 2"/>
          <p:cNvSpPr>
            <a:spLocks noGrp="1"/>
          </p:cNvSpPr>
          <p:nvPr>
            <p:ph type="body" idx="1"/>
          </p:nvPr>
        </p:nvSpPr>
        <p:spPr>
          <a:xfrm>
            <a:off x="692696" y="3779912"/>
            <a:ext cx="5476875" cy="4105275"/>
          </a:xfrm>
        </p:spPr>
        <p:txBody>
          <a:bodyPr/>
          <a:lstStyle/>
          <a:p>
            <a:r>
              <a:rPr lang="en-GB" dirty="0" smtClean="0"/>
              <a:t>Here’s a</a:t>
            </a:r>
            <a:r>
              <a:rPr lang="en-GB" baseline="0" dirty="0" smtClean="0"/>
              <a:t> popular anonymous poem to read as you think about the gift of your life:</a:t>
            </a:r>
          </a:p>
          <a:p>
            <a:pPr marL="285750" lvl="1" fontAlgn="base"/>
            <a:r>
              <a:rPr lang="en-GB" sz="1200" b="0" i="0" kern="1200" dirty="0" smtClean="0">
                <a:solidFill>
                  <a:srgbClr val="000000"/>
                </a:solidFill>
                <a:effectLst/>
                <a:latin typeface="Times New Roman" pitchFamily="16" charset="0"/>
                <a:ea typeface="+mn-ea"/>
                <a:cs typeface="+mn-cs"/>
              </a:rPr>
              <a:t>	</a:t>
            </a:r>
            <a:r>
              <a:rPr lang="en-GB" sz="1100" b="0" i="1" kern="1200" dirty="0" smtClean="0">
                <a:solidFill>
                  <a:srgbClr val="000000"/>
                </a:solidFill>
                <a:effectLst/>
                <a:latin typeface="Times New Roman" pitchFamily="16" charset="0"/>
                <a:ea typeface="+mn-ea"/>
                <a:cs typeface="+mn-cs"/>
              </a:rPr>
              <a:t>One night I had a dream. I dreamed I was walking along the beach with the Lord.</a:t>
            </a:r>
            <a:br>
              <a:rPr lang="en-GB" sz="1100" b="0" i="1" kern="1200" dirty="0" smtClean="0">
                <a:solidFill>
                  <a:srgbClr val="000000"/>
                </a:solidFill>
                <a:effectLst/>
                <a:latin typeface="Times New Roman" pitchFamily="16" charset="0"/>
                <a:ea typeface="+mn-ea"/>
                <a:cs typeface="+mn-cs"/>
              </a:rPr>
            </a:br>
            <a:r>
              <a:rPr lang="en-GB" sz="1100" b="0" i="1" kern="1200" dirty="0" smtClean="0">
                <a:solidFill>
                  <a:srgbClr val="000000"/>
                </a:solidFill>
                <a:effectLst/>
                <a:latin typeface="Times New Roman" pitchFamily="16" charset="0"/>
                <a:ea typeface="+mn-ea"/>
                <a:cs typeface="+mn-cs"/>
              </a:rPr>
              <a:t>And across the sky flashed scenes from my life. For each scene I noticed two sets of footprints in the sand. One set belonged to me, and the other to the Lord. When the last scene of my life flashed before us, I looked back at the footprints in the sand. And I noticed that many times along the path of life, there was only one set of footprints. I also noticed that it happened at the very lowest and saddest times in my life. This really bothered me so I questioned the Lord about it.</a:t>
            </a:r>
            <a:br>
              <a:rPr lang="en-GB" sz="1100" b="0" i="1" kern="1200" dirty="0" smtClean="0">
                <a:solidFill>
                  <a:srgbClr val="000000"/>
                </a:solidFill>
                <a:effectLst/>
                <a:latin typeface="Times New Roman" pitchFamily="16" charset="0"/>
                <a:ea typeface="+mn-ea"/>
                <a:cs typeface="+mn-cs"/>
              </a:rPr>
            </a:br>
            <a:r>
              <a:rPr lang="en-GB" sz="1100" b="0" i="1" kern="1200" dirty="0" smtClean="0">
                <a:solidFill>
                  <a:srgbClr val="000000"/>
                </a:solidFill>
                <a:effectLst/>
                <a:latin typeface="Times New Roman" pitchFamily="16" charset="0"/>
                <a:ea typeface="+mn-ea"/>
                <a:cs typeface="+mn-cs"/>
              </a:rPr>
              <a:t>One set of footprints in the sand</a:t>
            </a:r>
            <a:br>
              <a:rPr lang="en-GB" sz="1100" b="0" i="1" kern="1200" dirty="0" smtClean="0">
                <a:solidFill>
                  <a:srgbClr val="000000"/>
                </a:solidFill>
                <a:effectLst/>
                <a:latin typeface="Times New Roman" pitchFamily="16" charset="0"/>
                <a:ea typeface="+mn-ea"/>
                <a:cs typeface="+mn-cs"/>
              </a:rPr>
            </a:br>
            <a:r>
              <a:rPr lang="en-GB" sz="1100" b="0" i="1" kern="1200" dirty="0" smtClean="0">
                <a:solidFill>
                  <a:srgbClr val="000000"/>
                </a:solidFill>
                <a:effectLst/>
                <a:latin typeface="Times New Roman" pitchFamily="16" charset="0"/>
                <a:ea typeface="+mn-ea"/>
                <a:cs typeface="+mn-cs"/>
              </a:rPr>
              <a:t>Lord, you promised me you'd hold my hand</a:t>
            </a:r>
            <a:br>
              <a:rPr lang="en-GB" sz="1100" b="0" i="1" kern="1200" dirty="0" smtClean="0">
                <a:solidFill>
                  <a:srgbClr val="000000"/>
                </a:solidFill>
                <a:effectLst/>
                <a:latin typeface="Times New Roman" pitchFamily="16" charset="0"/>
                <a:ea typeface="+mn-ea"/>
                <a:cs typeface="+mn-cs"/>
              </a:rPr>
            </a:br>
            <a:r>
              <a:rPr lang="en-GB" sz="1100" b="0" i="1" kern="1200" dirty="0" smtClean="0">
                <a:solidFill>
                  <a:srgbClr val="000000"/>
                </a:solidFill>
                <a:effectLst/>
                <a:latin typeface="Times New Roman" pitchFamily="16" charset="0"/>
                <a:ea typeface="+mn-ea"/>
                <a:cs typeface="+mn-cs"/>
              </a:rPr>
              <a:t>Tell my why in the troubled time I looked back and I would find</a:t>
            </a:r>
            <a:br>
              <a:rPr lang="en-GB" sz="1100" b="0" i="1" kern="1200" dirty="0" smtClean="0">
                <a:solidFill>
                  <a:srgbClr val="000000"/>
                </a:solidFill>
                <a:effectLst/>
                <a:latin typeface="Times New Roman" pitchFamily="16" charset="0"/>
                <a:ea typeface="+mn-ea"/>
                <a:cs typeface="+mn-cs"/>
              </a:rPr>
            </a:br>
            <a:r>
              <a:rPr lang="en-GB" sz="1100" b="0" i="1" kern="1200" dirty="0" smtClean="0">
                <a:solidFill>
                  <a:srgbClr val="000000"/>
                </a:solidFill>
                <a:effectLst/>
                <a:latin typeface="Times New Roman" pitchFamily="16" charset="0"/>
                <a:ea typeface="+mn-ea"/>
                <a:cs typeface="+mn-cs"/>
              </a:rPr>
              <a:t>One set of footprints in the sand</a:t>
            </a:r>
            <a:br>
              <a:rPr lang="en-GB" sz="1100" b="0" i="1" kern="1200" dirty="0" smtClean="0">
                <a:solidFill>
                  <a:srgbClr val="000000"/>
                </a:solidFill>
                <a:effectLst/>
                <a:latin typeface="Times New Roman" pitchFamily="16" charset="0"/>
                <a:ea typeface="+mn-ea"/>
                <a:cs typeface="+mn-cs"/>
              </a:rPr>
            </a:br>
            <a:r>
              <a:rPr lang="en-GB" sz="1100" b="0" i="1" kern="1200" dirty="0" smtClean="0">
                <a:solidFill>
                  <a:srgbClr val="000000"/>
                </a:solidFill>
                <a:effectLst/>
                <a:latin typeface="Times New Roman" pitchFamily="16" charset="0"/>
                <a:ea typeface="+mn-ea"/>
                <a:cs typeface="+mn-cs"/>
              </a:rPr>
              <a:t>Lord, you said that once I decided to follow you, you would walk with me all the way. But I noticed that during the most troublesome times in my life there's only one set of footsteps. I don't understand why in times I needed you most you should leave me. And the Lord replied, ‘My precious, precious child, I love you. And I would never, never leave you. During your times of trial and suffering, when you saw only one set of footprints, it was then that I was carrying you’.</a:t>
            </a:r>
            <a:br>
              <a:rPr lang="en-GB" sz="1100" b="0" i="1" kern="1200" dirty="0" smtClean="0">
                <a:solidFill>
                  <a:srgbClr val="000000"/>
                </a:solidFill>
                <a:effectLst/>
                <a:latin typeface="Times New Roman" pitchFamily="16" charset="0"/>
                <a:ea typeface="+mn-ea"/>
                <a:cs typeface="+mn-cs"/>
              </a:rPr>
            </a:br>
            <a:r>
              <a:rPr lang="en-GB" sz="1100" b="0" i="1" kern="1200" dirty="0" smtClean="0">
                <a:solidFill>
                  <a:srgbClr val="000000"/>
                </a:solidFill>
                <a:effectLst/>
                <a:latin typeface="Times New Roman" pitchFamily="16" charset="0"/>
                <a:ea typeface="+mn-ea"/>
                <a:cs typeface="+mn-cs"/>
              </a:rPr>
              <a:t>One set of footprints in the sand</a:t>
            </a:r>
            <a:br>
              <a:rPr lang="en-GB" sz="1100" b="0" i="1" kern="1200" dirty="0" smtClean="0">
                <a:solidFill>
                  <a:srgbClr val="000000"/>
                </a:solidFill>
                <a:effectLst/>
                <a:latin typeface="Times New Roman" pitchFamily="16" charset="0"/>
                <a:ea typeface="+mn-ea"/>
                <a:cs typeface="+mn-cs"/>
              </a:rPr>
            </a:br>
            <a:r>
              <a:rPr lang="en-GB" sz="1100" b="0" i="1" kern="1200" dirty="0" smtClean="0">
                <a:solidFill>
                  <a:srgbClr val="000000"/>
                </a:solidFill>
                <a:effectLst/>
                <a:latin typeface="Times New Roman" pitchFamily="16" charset="0"/>
                <a:ea typeface="+mn-ea"/>
                <a:cs typeface="+mn-cs"/>
              </a:rPr>
              <a:t>Oh yes, at last I understand</a:t>
            </a:r>
            <a:br>
              <a:rPr lang="en-GB" sz="1100" b="0" i="1" kern="1200" dirty="0" smtClean="0">
                <a:solidFill>
                  <a:srgbClr val="000000"/>
                </a:solidFill>
                <a:effectLst/>
                <a:latin typeface="Times New Roman" pitchFamily="16" charset="0"/>
                <a:ea typeface="+mn-ea"/>
                <a:cs typeface="+mn-cs"/>
              </a:rPr>
            </a:br>
            <a:r>
              <a:rPr lang="en-GB" sz="1100" b="0" i="1" kern="1200" dirty="0" smtClean="0">
                <a:solidFill>
                  <a:srgbClr val="000000"/>
                </a:solidFill>
                <a:effectLst/>
                <a:latin typeface="Times New Roman" pitchFamily="16" charset="0"/>
                <a:ea typeface="+mn-ea"/>
                <a:cs typeface="+mn-cs"/>
              </a:rPr>
              <a:t>Through every storm he carried me now I praise the Lord every time I see</a:t>
            </a:r>
            <a:br>
              <a:rPr lang="en-GB" sz="1100" b="0" i="1" kern="1200" dirty="0" smtClean="0">
                <a:solidFill>
                  <a:srgbClr val="000000"/>
                </a:solidFill>
                <a:effectLst/>
                <a:latin typeface="Times New Roman" pitchFamily="16" charset="0"/>
                <a:ea typeface="+mn-ea"/>
                <a:cs typeface="+mn-cs"/>
              </a:rPr>
            </a:br>
            <a:r>
              <a:rPr lang="en-GB" sz="1100" b="0" i="1" kern="1200" dirty="0" smtClean="0">
                <a:solidFill>
                  <a:srgbClr val="000000"/>
                </a:solidFill>
                <a:effectLst/>
                <a:latin typeface="Times New Roman" pitchFamily="16" charset="0"/>
                <a:ea typeface="+mn-ea"/>
                <a:cs typeface="+mn-cs"/>
              </a:rPr>
              <a:t>One set of footprints in the sand</a:t>
            </a:r>
            <a:br>
              <a:rPr lang="en-GB" sz="1100" b="0" i="1" kern="1200" dirty="0" smtClean="0">
                <a:solidFill>
                  <a:srgbClr val="000000"/>
                </a:solidFill>
                <a:effectLst/>
                <a:latin typeface="Times New Roman" pitchFamily="16" charset="0"/>
                <a:ea typeface="+mn-ea"/>
                <a:cs typeface="+mn-cs"/>
              </a:rPr>
            </a:br>
            <a:r>
              <a:rPr lang="en-GB" sz="1100" b="0" i="1" kern="1200" dirty="0" smtClean="0">
                <a:solidFill>
                  <a:srgbClr val="000000"/>
                </a:solidFill>
                <a:effectLst/>
                <a:latin typeface="Times New Roman" pitchFamily="16" charset="0"/>
                <a:ea typeface="+mn-ea"/>
                <a:cs typeface="+mn-cs"/>
              </a:rPr>
              <a:t>One set of footprints in the sand</a:t>
            </a:r>
          </a:p>
          <a:p>
            <a:r>
              <a:rPr lang="en-GB" b="1" u="sng" dirty="0" smtClean="0"/>
              <a:t>MY SPACE:</a:t>
            </a:r>
            <a:r>
              <a:rPr lang="en-GB" dirty="0" smtClean="0"/>
              <a:t/>
            </a:r>
            <a:br>
              <a:rPr lang="en-GB" dirty="0" smtClean="0"/>
            </a:br>
            <a:endParaRPr lang="en-GB"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10</a:t>
            </a:fld>
            <a:endParaRPr lang="en-GB" altLang="en-US"/>
          </a:p>
        </p:txBody>
      </p:sp>
    </p:spTree>
    <p:extLst>
      <p:ext uri="{BB962C8B-B14F-4D97-AF65-F5344CB8AC3E}">
        <p14:creationId xmlns:p14="http://schemas.microsoft.com/office/powerpoint/2010/main" val="2731233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lstStyle/>
          <a:p>
            <a:r>
              <a:rPr lang="en-GB" dirty="0" smtClean="0"/>
              <a:t>St Anselm said:</a:t>
            </a:r>
            <a:r>
              <a:rPr lang="en-GB" baseline="0" dirty="0" smtClean="0"/>
              <a:t> ‘I do not seek to understand so that I may believe, but </a:t>
            </a:r>
            <a:r>
              <a:rPr lang="en-GB" i="1" baseline="0" dirty="0" smtClean="0"/>
              <a:t>believe that I may understand</a:t>
            </a:r>
            <a:r>
              <a:rPr lang="en-GB" baseline="0" dirty="0" smtClean="0"/>
              <a:t>.’ </a:t>
            </a:r>
            <a:r>
              <a:rPr lang="en-GB" dirty="0" smtClean="0"/>
              <a:t>Living</a:t>
            </a:r>
            <a:r>
              <a:rPr lang="en-GB" baseline="0" dirty="0" smtClean="0"/>
              <a:t> with mystery is part of living with God – he reveals himself to us in many different ways throughout our lives.  What might he be showing you?</a:t>
            </a:r>
          </a:p>
          <a:p>
            <a:r>
              <a:rPr lang="en-GB" b="1" u="sng" baseline="0" dirty="0" smtClean="0"/>
              <a:t>MY SPACE:</a:t>
            </a:r>
          </a:p>
        </p:txBody>
      </p:sp>
      <p:sp>
        <p:nvSpPr>
          <p:cNvPr id="4" name="Slide Number Placeholder 3"/>
          <p:cNvSpPr>
            <a:spLocks noGrp="1"/>
          </p:cNvSpPr>
          <p:nvPr>
            <p:ph type="sldNum" idx="10"/>
          </p:nvPr>
        </p:nvSpPr>
        <p:spPr/>
        <p:txBody>
          <a:bodyPr/>
          <a:lstStyle/>
          <a:p>
            <a:fld id="{F3933607-CDF8-4ECF-BACA-85FC4528A9E6}" type="slidenum">
              <a:rPr lang="en-GB" altLang="en-US" smtClean="0"/>
              <a:pPr/>
              <a:t>11</a:t>
            </a:fld>
            <a:endParaRPr lang="en-GB" altLang="en-US"/>
          </a:p>
        </p:txBody>
      </p:sp>
    </p:spTree>
    <p:extLst>
      <p:ext uri="{BB962C8B-B14F-4D97-AF65-F5344CB8AC3E}">
        <p14:creationId xmlns:p14="http://schemas.microsoft.com/office/powerpoint/2010/main" val="9532177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lstStyle/>
          <a:p>
            <a:r>
              <a:rPr lang="en-GB" dirty="0" smtClean="0"/>
              <a:t>The glider is connected to the aeroplane</a:t>
            </a:r>
            <a:r>
              <a:rPr lang="en-GB" baseline="0" dirty="0" smtClean="0"/>
              <a:t> even if the connection is not easily seen.  It requires trust and a willingness to hand over control  The connection brings energy, direction, security and purpose.  How might this parallel the possibility of connection to God?</a:t>
            </a:r>
          </a:p>
          <a:p>
            <a:r>
              <a:rPr lang="en-GB" b="1" u="sng" baseline="0" dirty="0" smtClean="0"/>
              <a:t>MY SPACE:</a:t>
            </a:r>
            <a:endParaRPr lang="en-GB" b="1" u="sng"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12</a:t>
            </a:fld>
            <a:endParaRPr lang="en-GB" altLang="en-US"/>
          </a:p>
        </p:txBody>
      </p:sp>
    </p:spTree>
    <p:extLst>
      <p:ext uri="{BB962C8B-B14F-4D97-AF65-F5344CB8AC3E}">
        <p14:creationId xmlns:p14="http://schemas.microsoft.com/office/powerpoint/2010/main" val="26902239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lstStyle/>
          <a:p>
            <a:r>
              <a:rPr lang="en-GB" dirty="0" smtClean="0"/>
              <a:t>As you look at this picture, think about seasons and seeds</a:t>
            </a:r>
            <a:r>
              <a:rPr lang="en-GB" baseline="0" dirty="0" smtClean="0"/>
              <a:t> – what may be waiting to be recognised?  W H Vanstone describes God as waiting for us and with us.  He sees a dignity in old age where we are often in the role of ‘patient’, waiting in a more dependent way on others – but God waits with us and brings meaning to our waiting.  ‘To man as he waits the world discloses its power of meaning – discloses itself in its heights and its depths, as wonder and terror, as blessing and threat.  Man becomes so to speak, the sharer with God of a secret – the secret of the world’s power of meaning.’  Vanstone points to Christ Jesus who was handed over to death because we matter and shows how he was ‘a figure of enormous dignity’ who has given us meaning.  Referring to times in older age as ‘holy waiting’, Vanstone believes these can be times of ‘heightened sensitivity.’  </a:t>
            </a:r>
          </a:p>
          <a:p>
            <a:r>
              <a:rPr lang="en-GB" baseline="0" dirty="0" smtClean="0"/>
              <a:t>From the world of music, Michael </a:t>
            </a:r>
            <a:r>
              <a:rPr lang="en-GB" baseline="0" dirty="0" err="1" smtClean="0"/>
              <a:t>Mayne</a:t>
            </a:r>
            <a:r>
              <a:rPr lang="en-GB" baseline="0" dirty="0" smtClean="0"/>
              <a:t> speaks of the ‘cantus </a:t>
            </a:r>
            <a:r>
              <a:rPr lang="en-GB" baseline="0" dirty="0" err="1" smtClean="0"/>
              <a:t>firmus</a:t>
            </a:r>
            <a:r>
              <a:rPr lang="en-GB" baseline="0" dirty="0" smtClean="0"/>
              <a:t>’ (solid ground or main melody) which held him all through his sickness and ultimately did not fail him – what is the ‘cantus </a:t>
            </a:r>
            <a:r>
              <a:rPr lang="en-GB" baseline="0" dirty="0" err="1" smtClean="0"/>
              <a:t>firmus</a:t>
            </a:r>
            <a:r>
              <a:rPr lang="en-GB" baseline="0" dirty="0" smtClean="0"/>
              <a:t>’ of your life?</a:t>
            </a:r>
          </a:p>
          <a:p>
            <a:r>
              <a:rPr lang="en-GB" b="1" u="sng" baseline="0" dirty="0" smtClean="0"/>
              <a:t>MY SPACE:</a:t>
            </a:r>
          </a:p>
          <a:p>
            <a:endParaRPr lang="en-GB" dirty="0" smtClean="0"/>
          </a:p>
          <a:p>
            <a:endParaRPr lang="en-GB" dirty="0" smtClean="0"/>
          </a:p>
        </p:txBody>
      </p:sp>
      <p:sp>
        <p:nvSpPr>
          <p:cNvPr id="4" name="Slide Number Placeholder 3"/>
          <p:cNvSpPr>
            <a:spLocks noGrp="1"/>
          </p:cNvSpPr>
          <p:nvPr>
            <p:ph type="sldNum" idx="10"/>
          </p:nvPr>
        </p:nvSpPr>
        <p:spPr/>
        <p:txBody>
          <a:bodyPr/>
          <a:lstStyle/>
          <a:p>
            <a:fld id="{F3933607-CDF8-4ECF-BACA-85FC4528A9E6}" type="slidenum">
              <a:rPr lang="en-GB" altLang="en-US" smtClean="0"/>
              <a:pPr/>
              <a:t>13</a:t>
            </a:fld>
            <a:endParaRPr lang="en-GB" altLang="en-US"/>
          </a:p>
        </p:txBody>
      </p:sp>
    </p:spTree>
    <p:extLst>
      <p:ext uri="{BB962C8B-B14F-4D97-AF65-F5344CB8AC3E}">
        <p14:creationId xmlns:p14="http://schemas.microsoft.com/office/powerpoint/2010/main" val="14256439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lstStyle/>
          <a:p>
            <a:r>
              <a:rPr lang="en-GB" dirty="0" smtClean="0"/>
              <a:t>This quote from Vanstone is taken from Dostoevsky’s book ‘Crime and Punishment’ where </a:t>
            </a:r>
            <a:r>
              <a:rPr lang="en-GB" dirty="0" err="1" smtClean="0"/>
              <a:t>Raskolnikov</a:t>
            </a:r>
            <a:r>
              <a:rPr lang="en-GB" dirty="0" smtClean="0"/>
              <a:t> waits for</a:t>
            </a:r>
            <a:r>
              <a:rPr lang="en-GB" baseline="0" dirty="0" smtClean="0"/>
              <a:t> Sonia – previously uncaring for Sonia, </a:t>
            </a:r>
            <a:r>
              <a:rPr lang="en-GB" baseline="0" dirty="0" err="1" smtClean="0"/>
              <a:t>Raskolnikov</a:t>
            </a:r>
            <a:r>
              <a:rPr lang="en-GB" baseline="0" dirty="0" smtClean="0"/>
              <a:t> finds in the waiting that he now loves her and misses her.  The Bible has a story which portrays God as the Father who waits for us – the lost son ‘comes to his senses’ after a time of waiting in a foreign land and runs to his Father (Luke 15), which leads to celebration with music and a feast as a new chapter in life begins.  Do you recognise times of waiting in your life, perhaps even this as a time of waiting with purpose?  An old song has this line: ‘Wait not till the shadows lengthen till you older grow, rally now and sing for Jesus everywhere you go!’  Perhaps a bit quaint nowadays but there’s something to consider there as the accompanying booklet outlines.  Augustine wrote in even more old-fashioned language: ‘Thou hast made us for Thyself and our hearts are restless until they rest in Thee’.  Have you found that rest as the shadows lengthen?  It is found in Jesus Christ who makes this unique claim with these words to Mary: ‘I am the resurrection and the life.  He who believes in me will live, even though he dies’ and whoever lives and believes in me will never dies.  Do you believe this?’</a:t>
            </a:r>
          </a:p>
          <a:p>
            <a:pPr marL="0" marR="0" indent="0" algn="l" defTabSz="449263" rtl="0" eaLnBrk="0" fontAlgn="base" latinLnBrk="0" hangingPunct="0">
              <a:lnSpc>
                <a:spcPct val="100000"/>
              </a:lnSpc>
              <a:spcBef>
                <a:spcPct val="30000"/>
              </a:spcBef>
              <a:spcAft>
                <a:spcPct val="0"/>
              </a:spcAft>
              <a:buClr>
                <a:srgbClr val="000000"/>
              </a:buClr>
              <a:buSzPct val="100000"/>
              <a:buFont typeface="Times New Roman" pitchFamily="16" charset="0"/>
              <a:buNone/>
              <a:tabLst/>
              <a:defRPr/>
            </a:pPr>
            <a:r>
              <a:rPr lang="en-GB" b="1" u="sng" baseline="0" dirty="0" smtClean="0"/>
              <a:t>MY SPACE:</a:t>
            </a:r>
          </a:p>
          <a:p>
            <a:endParaRPr lang="en-GB"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14</a:t>
            </a:fld>
            <a:endParaRPr lang="en-GB" altLang="en-US"/>
          </a:p>
        </p:txBody>
      </p:sp>
    </p:spTree>
    <p:extLst>
      <p:ext uri="{BB962C8B-B14F-4D97-AF65-F5344CB8AC3E}">
        <p14:creationId xmlns:p14="http://schemas.microsoft.com/office/powerpoint/2010/main" val="9580833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lstStyle/>
          <a:p>
            <a:r>
              <a:rPr lang="en-GB" dirty="0" smtClean="0"/>
              <a:t>Words from Tom</a:t>
            </a:r>
            <a:r>
              <a:rPr lang="en-GB" baseline="0" dirty="0" smtClean="0"/>
              <a:t> Stoppard’s play ‘Rosencrantz and Guildenstern Are Dead’ – ‘We must be born with an intuition of mortality.  Before we know the words for it, before we know that there are words, out we come bloodied squalling with the knowledge that for all the compasses in the world there’s only one direction, and time is its only measure.’  These are rather depressing words as they offer no hope.  The Christian message is so different – yes, we will leave this tired aching body behind, but new life is given to those who trust in Christ.  Discovering forgiveness brings tremendous liberation.  A seed goes into the ground and comes out different – the Apostle Paul says it this way: ‘When you sow, you do not plant the body that will be, but just a seed, perhaps of corn or something else.  But God gives it a body as he has determined’ (1 Corinthians 15 v 37-38).  God tells us that this mortal body will die but He waits for us to connect with him so that death will not hold us at the end but that we will be given a resurrection body like that he gave his Son Jesus Christ on the first Easter Sunday.  Take time to consider all this and where you are on your journey as we come towards the end of Silver Connections.</a:t>
            </a:r>
          </a:p>
          <a:p>
            <a:r>
              <a:rPr lang="en-GB" b="1" u="sng" baseline="0" dirty="0" smtClean="0"/>
              <a:t>MY SPACE:</a:t>
            </a:r>
          </a:p>
          <a:p>
            <a:endParaRPr lang="en-GB"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15</a:t>
            </a:fld>
            <a:endParaRPr lang="en-GB" altLang="en-US"/>
          </a:p>
        </p:txBody>
      </p:sp>
    </p:spTree>
    <p:extLst>
      <p:ext uri="{BB962C8B-B14F-4D97-AF65-F5344CB8AC3E}">
        <p14:creationId xmlns:p14="http://schemas.microsoft.com/office/powerpoint/2010/main" val="36156389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lstStyle/>
          <a:p>
            <a:r>
              <a:rPr lang="en-GB" dirty="0" smtClean="0"/>
              <a:t>Look at the silver ribbon of water and reflect on what this</a:t>
            </a:r>
            <a:r>
              <a:rPr lang="en-GB" baseline="0" dirty="0" smtClean="0"/>
              <a:t> writer says: ‘Remember him (God) – before the silver cord is broken’ (Ecclesiastes 12 v 6).  As Jesus Christ’s life ebbed away on the cross, he said seven things which inspired Haydn to compose ‘The Seven Last Words’.  The first was this: Father, forgive them, for they know not what they do’, (</a:t>
            </a:r>
            <a:r>
              <a:rPr lang="en-GB" b="1" baseline="0" dirty="0" smtClean="0"/>
              <a:t>‘Pater, </a:t>
            </a:r>
            <a:r>
              <a:rPr lang="en-GB" b="1" baseline="0" dirty="0" err="1" smtClean="0"/>
              <a:t>dimitte</a:t>
            </a:r>
            <a:r>
              <a:rPr lang="en-GB" b="1" baseline="0" dirty="0" smtClean="0"/>
              <a:t> </a:t>
            </a:r>
            <a:r>
              <a:rPr lang="en-GB" b="1" baseline="0" dirty="0" err="1" smtClean="0"/>
              <a:t>illis</a:t>
            </a:r>
            <a:r>
              <a:rPr lang="en-GB" b="1" baseline="0" dirty="0" smtClean="0"/>
              <a:t>, </a:t>
            </a:r>
            <a:r>
              <a:rPr lang="en-GB" b="1" baseline="0" dirty="0" err="1" smtClean="0"/>
              <a:t>quia</a:t>
            </a:r>
            <a:r>
              <a:rPr lang="en-GB" b="1" baseline="0" dirty="0" smtClean="0"/>
              <a:t> </a:t>
            </a:r>
            <a:r>
              <a:rPr lang="en-GB" b="1" baseline="0" dirty="0" err="1" smtClean="0"/>
              <a:t>nesciunt</a:t>
            </a:r>
            <a:r>
              <a:rPr lang="en-GB" b="1" baseline="0" dirty="0" smtClean="0"/>
              <a:t> quid </a:t>
            </a:r>
            <a:r>
              <a:rPr lang="en-GB" b="1" baseline="0" dirty="0" err="1" smtClean="0"/>
              <a:t>faciunt</a:t>
            </a:r>
            <a:r>
              <a:rPr lang="en-GB" b="1" baseline="0" dirty="0" smtClean="0"/>
              <a:t>’</a:t>
            </a:r>
            <a:r>
              <a:rPr lang="en-GB" baseline="0" dirty="0" smtClean="0"/>
              <a:t>).  Here is revealed the love of God for you – Jesus Christ gave his life to pay the price for each sinner who asks forgiveness.  This is possible even in the latest stages of life as is shown when the dying thief alongside admits his sinful life and Jesus pardons him with these words: </a:t>
            </a:r>
            <a:r>
              <a:rPr lang="en-GB" b="1" baseline="0" dirty="0" smtClean="0"/>
              <a:t>‘</a:t>
            </a:r>
            <a:r>
              <a:rPr lang="en-GB" b="1" baseline="0" dirty="0" err="1" smtClean="0"/>
              <a:t>Hodie</a:t>
            </a:r>
            <a:r>
              <a:rPr lang="en-GB" b="1" baseline="0" dirty="0" smtClean="0"/>
              <a:t> mecum </a:t>
            </a:r>
            <a:r>
              <a:rPr lang="en-GB" b="1" baseline="0" dirty="0" err="1" smtClean="0"/>
              <a:t>eris</a:t>
            </a:r>
            <a:r>
              <a:rPr lang="en-GB" b="1" baseline="0" dirty="0" smtClean="0"/>
              <a:t> in </a:t>
            </a:r>
            <a:r>
              <a:rPr lang="en-GB" b="1" baseline="0" dirty="0" err="1" smtClean="0"/>
              <a:t>Paradiso</a:t>
            </a:r>
            <a:r>
              <a:rPr lang="en-GB" b="1" baseline="0" dirty="0" smtClean="0"/>
              <a:t>’ </a:t>
            </a:r>
            <a:r>
              <a:rPr lang="en-GB" b="0" baseline="0" dirty="0" smtClean="0"/>
              <a:t>(Today you will be with me in Paradise).  No matter what you may think of yourself or have done in the past, Jesus Christ came to make you one with the Father – He longs to give you this assurance of peace and new life, to connect you to God that you might be able to call Him Father.  Are you ready yet?</a:t>
            </a:r>
          </a:p>
          <a:p>
            <a:r>
              <a:rPr lang="en-GB" b="1" u="sng" baseline="0" dirty="0" smtClean="0"/>
              <a:t>MY SPACE:</a:t>
            </a:r>
            <a:endParaRPr lang="en-GB" b="1" u="sng"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16</a:t>
            </a:fld>
            <a:endParaRPr lang="en-GB" altLang="en-US"/>
          </a:p>
        </p:txBody>
      </p:sp>
    </p:spTree>
    <p:extLst>
      <p:ext uri="{BB962C8B-B14F-4D97-AF65-F5344CB8AC3E}">
        <p14:creationId xmlns:p14="http://schemas.microsoft.com/office/powerpoint/2010/main" val="39679205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lstStyle/>
          <a:p>
            <a:r>
              <a:rPr lang="en-GB" dirty="0" smtClean="0"/>
              <a:t>We began looking out to sea – you can see the tide has gone out and all the colours have changed.  They have a different beauty.  John V Taylor refers</a:t>
            </a:r>
            <a:r>
              <a:rPr lang="en-GB" baseline="0" dirty="0" smtClean="0"/>
              <a:t> to people who communicate the love of God to us in word and action as God’s catalysts.  They might be people you know, events (including going through Silver Connections), but supremely Jesus Christ himself.  In dying on the cross, Jesus fulfilled His reason to come to earth – it was to connect us to God so that He might now be the on-going source of our identity (child of God), value (he gave his life) and purpose (to enjoy God as Father).  His sixth word was </a:t>
            </a:r>
            <a:r>
              <a:rPr lang="en-GB" b="1" baseline="0" dirty="0" smtClean="0"/>
              <a:t>‘</a:t>
            </a:r>
            <a:r>
              <a:rPr lang="en-GB" b="1" baseline="0" dirty="0" err="1" smtClean="0"/>
              <a:t>Consummatum</a:t>
            </a:r>
            <a:r>
              <a:rPr lang="en-GB" b="1" baseline="0" dirty="0" smtClean="0"/>
              <a:t> </a:t>
            </a:r>
            <a:r>
              <a:rPr lang="en-GB" b="1" baseline="0" dirty="0" err="1" smtClean="0"/>
              <a:t>est</a:t>
            </a:r>
            <a:r>
              <a:rPr lang="en-GB" b="1" baseline="0" dirty="0" smtClean="0"/>
              <a:t>’</a:t>
            </a:r>
            <a:r>
              <a:rPr lang="en-GB" b="0" baseline="0" dirty="0" smtClean="0"/>
              <a:t> – ‘It is finished.’  This was the cry of ‘mission accomplished.’  This cheque of God’s mercy was written in the most costly way and it needs to be banked rather than being left unbanked among your possessions for others to discover.  </a:t>
            </a:r>
          </a:p>
          <a:p>
            <a:r>
              <a:rPr lang="en-GB" b="1" u="sng" baseline="0" dirty="0" smtClean="0"/>
              <a:t>MY SPACE:</a:t>
            </a:r>
          </a:p>
          <a:p>
            <a:endParaRPr lang="en-GB"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17</a:t>
            </a:fld>
            <a:endParaRPr lang="en-GB" altLang="en-US"/>
          </a:p>
        </p:txBody>
      </p:sp>
    </p:spTree>
    <p:extLst>
      <p:ext uri="{BB962C8B-B14F-4D97-AF65-F5344CB8AC3E}">
        <p14:creationId xmlns:p14="http://schemas.microsoft.com/office/powerpoint/2010/main" val="42034032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lstStyle/>
          <a:p>
            <a:r>
              <a:rPr lang="en-GB" dirty="0" smtClean="0"/>
              <a:t>These are the final words of Jesus – ‘Father,</a:t>
            </a:r>
            <a:r>
              <a:rPr lang="en-GB" baseline="0" dirty="0" smtClean="0"/>
              <a:t> into thy hands I commend my spirit.’  They are the words of complete trust and yielding that God the Father, as it were, leans forward to hear you say.  The first and only time I have ever parachuted, I jumped from the security of a little aeroplane 4200 feet over Wales, reciting Psalm 23 as I leapt – ‘The Lord is my Shepherd, I shall not want!’  It was like a child’s leap of faith in the dark into the arms of his Father and that is how it has to be, every time for every person.  Holding on to nothing but your trust in God and His mercy, and then discovering that you are held by everlasting arms.  In the aeroplane, the ‘Jumpmaster’ gives the instruction, ‘In the door!’  Are you ready to get ‘in the door’ for an exciting leap of faith?</a:t>
            </a:r>
          </a:p>
          <a:p>
            <a:r>
              <a:rPr lang="en-GB" b="1" u="sng" baseline="0" dirty="0" smtClean="0"/>
              <a:t>MY SPACE:</a:t>
            </a:r>
            <a:endParaRPr lang="en-GB" b="1" u="sng"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18</a:t>
            </a:fld>
            <a:endParaRPr lang="en-GB" altLang="en-US"/>
          </a:p>
        </p:txBody>
      </p:sp>
    </p:spTree>
    <p:extLst>
      <p:ext uri="{BB962C8B-B14F-4D97-AF65-F5344CB8AC3E}">
        <p14:creationId xmlns:p14="http://schemas.microsoft.com/office/powerpoint/2010/main" val="10814671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0690" y="685800"/>
            <a:ext cx="4156620" cy="3117465"/>
          </a:xfrm>
        </p:spPr>
      </p:sp>
      <p:sp>
        <p:nvSpPr>
          <p:cNvPr id="3" name="Notes Placeholder 2"/>
          <p:cNvSpPr>
            <a:spLocks noGrp="1"/>
          </p:cNvSpPr>
          <p:nvPr>
            <p:ph type="body" idx="1"/>
          </p:nvPr>
        </p:nvSpPr>
        <p:spPr>
          <a:xfrm>
            <a:off x="692696" y="3995936"/>
            <a:ext cx="5476875" cy="4105275"/>
          </a:xfrm>
        </p:spPr>
        <p:txBody>
          <a:bodyPr/>
          <a:lstStyle/>
          <a:p>
            <a:r>
              <a:rPr lang="en-GB" dirty="0" smtClean="0"/>
              <a:t>Here’s a prayer that is also printed in the accompanying</a:t>
            </a:r>
            <a:r>
              <a:rPr lang="en-GB" baseline="0" dirty="0" smtClean="0"/>
              <a:t> booklet you might like to use:</a:t>
            </a:r>
          </a:p>
          <a:p>
            <a:pPr marL="346075" marR="0" lvl="1" indent="0" algn="l" defTabSz="449263" rtl="0" eaLnBrk="0" fontAlgn="base" latinLnBrk="0" hangingPunct="0">
              <a:lnSpc>
                <a:spcPct val="100000"/>
              </a:lnSpc>
              <a:spcBef>
                <a:spcPct val="30000"/>
              </a:spcBef>
              <a:spcAft>
                <a:spcPct val="0"/>
              </a:spcAft>
              <a:buClr>
                <a:srgbClr val="000000"/>
              </a:buClr>
              <a:buSzPct val="100000"/>
              <a:buFont typeface="Times New Roman" pitchFamily="16" charset="0"/>
              <a:buNone/>
              <a:tabLst/>
              <a:defRPr/>
            </a:pPr>
            <a:r>
              <a:rPr lang="en-GB" sz="1100" i="1" kern="1200" dirty="0" smtClean="0">
                <a:solidFill>
                  <a:srgbClr val="000000"/>
                </a:solidFill>
                <a:effectLst/>
                <a:latin typeface="Times New Roman" pitchFamily="16" charset="0"/>
                <a:ea typeface="+mn-ea"/>
                <a:cs typeface="+mn-cs"/>
              </a:rPr>
              <a:t>“God, I’m reaching out to you.  Come and hold me – take my disappointments, failures, painful memories and all the wrong things I’ve done.  I am truly sorry for all I’ve done that has been selfish and hurtful to you and to others you brought into my life.  I was supposed to love you and to love them, but instead I loved myself much more.  You know all the ways I have missed the mark of the best you wanted for me – forgive me, for your son Jesus’ sake, forgive me.  I don’t yet fully understand the cross but I do know that Jesus didn’t die for his sins, that somehow it was for mine.  Take away my loneliness - I want to be connected to you as you intended, to be one with you and call you Father.  Thank you that you can make sense of this life you have given me, that you can heal my pain and the pain I have caused others.  Help me to walk with you in the days I have left on earth hand in hand with you, going your way now and not my own.  I need your help more than words can say and I choose to trust you for each day of the journey that’s left until you bring me home to be with you.  I do believe that will be far better, a life forever with you and free from all the sorrows of this earthly life.  So Father, take that as my prayer of connection as I hand my life over to you and know that I love all that you stand for, for good, for beauty, for the best – I worship you!  Your child (say your name if you really mean it!)’  </a:t>
            </a:r>
          </a:p>
          <a:p>
            <a:pPr marL="346075" marR="0" lvl="1" indent="0" algn="l" defTabSz="449263" rtl="0" eaLnBrk="0" fontAlgn="base" latinLnBrk="0" hangingPunct="0">
              <a:lnSpc>
                <a:spcPct val="100000"/>
              </a:lnSpc>
              <a:spcBef>
                <a:spcPct val="30000"/>
              </a:spcBef>
              <a:spcAft>
                <a:spcPct val="0"/>
              </a:spcAft>
              <a:buClr>
                <a:srgbClr val="000000"/>
              </a:buClr>
              <a:buSzPct val="100000"/>
              <a:buFont typeface="Times New Roman" pitchFamily="16" charset="0"/>
              <a:buNone/>
              <a:tabLst/>
              <a:defRPr/>
            </a:pPr>
            <a:r>
              <a:rPr lang="en-GB" sz="1100" i="1" kern="1200" dirty="0" smtClean="0">
                <a:solidFill>
                  <a:srgbClr val="000000"/>
                </a:solidFill>
                <a:effectLst/>
                <a:latin typeface="Times New Roman" pitchFamily="16" charset="0"/>
                <a:ea typeface="+mn-ea"/>
                <a:cs typeface="+mn-cs"/>
              </a:rPr>
              <a:t>PS – you offer to be with me by your Holy Spirit, I would like this too!</a:t>
            </a:r>
          </a:p>
          <a:p>
            <a:r>
              <a:rPr lang="en-GB" b="1" u="sng" dirty="0" smtClean="0"/>
              <a:t>MY SPACE:</a:t>
            </a:r>
          </a:p>
          <a:p>
            <a:endParaRPr lang="en-GB" b="0" u="none"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19</a:t>
            </a:fld>
            <a:endParaRPr lang="en-GB" altLang="en-US"/>
          </a:p>
        </p:txBody>
      </p:sp>
    </p:spTree>
    <p:extLst>
      <p:ext uri="{BB962C8B-B14F-4D97-AF65-F5344CB8AC3E}">
        <p14:creationId xmlns:p14="http://schemas.microsoft.com/office/powerpoint/2010/main" val="38468827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lstStyle/>
          <a:p>
            <a:r>
              <a:rPr lang="en-GB" dirty="0" smtClean="0"/>
              <a:t>For every person who makes this connection,</a:t>
            </a:r>
            <a:r>
              <a:rPr lang="en-GB" baseline="0" dirty="0" smtClean="0"/>
              <a:t> there is celebration in heaven as another child of God is born and there are these words: ‘You shall go out in joy and be led forth in peace; the mountains and hills will burst into song before you, and all the trees of the field will clap their hands!’ (Isaiah 55 v12).  </a:t>
            </a:r>
          </a:p>
          <a:p>
            <a:r>
              <a:rPr lang="en-GB" baseline="0" dirty="0" smtClean="0"/>
              <a:t>Following this there are stories from others to encourage you to make this connection – one generation telling another!</a:t>
            </a:r>
          </a:p>
          <a:p>
            <a:endParaRPr lang="en-GB" baseline="0" dirty="0" smtClean="0"/>
          </a:p>
          <a:p>
            <a:endParaRPr lang="en-GB" dirty="0" smtClean="0"/>
          </a:p>
          <a:p>
            <a:pPr algn="ctr"/>
            <a:r>
              <a:rPr lang="en-GB" i="1" dirty="0" smtClean="0"/>
              <a:t>Thank</a:t>
            </a:r>
            <a:r>
              <a:rPr lang="en-GB" i="1" baseline="0" dirty="0" smtClean="0"/>
              <a:t> you for reading through Silver Connections – I pray that you will have made that life-changing connection.  This presentation is meant to be accompanied by the A4 booklet Silver Connections which you can order through the web site: www.connect4life.org.uk. </a:t>
            </a:r>
          </a:p>
        </p:txBody>
      </p:sp>
      <p:sp>
        <p:nvSpPr>
          <p:cNvPr id="4" name="Slide Number Placeholder 3"/>
          <p:cNvSpPr>
            <a:spLocks noGrp="1"/>
          </p:cNvSpPr>
          <p:nvPr>
            <p:ph type="sldNum" idx="10"/>
          </p:nvPr>
        </p:nvSpPr>
        <p:spPr/>
        <p:txBody>
          <a:bodyPr/>
          <a:lstStyle/>
          <a:p>
            <a:fld id="{F3933607-CDF8-4ECF-BACA-85FC4528A9E6}" type="slidenum">
              <a:rPr lang="en-GB" altLang="en-US" smtClean="0"/>
              <a:pPr/>
              <a:t>20</a:t>
            </a:fld>
            <a:endParaRPr lang="en-GB" altLang="en-US"/>
          </a:p>
        </p:txBody>
      </p:sp>
    </p:spTree>
    <p:extLst>
      <p:ext uri="{BB962C8B-B14F-4D97-AF65-F5344CB8AC3E}">
        <p14:creationId xmlns:p14="http://schemas.microsoft.com/office/powerpoint/2010/main" val="40219898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lstStyle/>
          <a:p>
            <a:r>
              <a:rPr lang="en-GB" dirty="0" smtClean="0"/>
              <a:t>Life moves</a:t>
            </a:r>
            <a:r>
              <a:rPr lang="en-GB" baseline="0" dirty="0" smtClean="0"/>
              <a:t> along even when we can’t fathom it.  Sometimes hearing someone else’s story is an encouragement, like a gentle current to help us press forward.  Here then are stories others want to share with you to help you on your journey.</a:t>
            </a:r>
            <a:endParaRPr lang="en-GB"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21</a:t>
            </a:fld>
            <a:endParaRPr lang="en-GB" altLang="en-US"/>
          </a:p>
        </p:txBody>
      </p:sp>
    </p:spTree>
    <p:extLst>
      <p:ext uri="{BB962C8B-B14F-4D97-AF65-F5344CB8AC3E}">
        <p14:creationId xmlns:p14="http://schemas.microsoft.com/office/powerpoint/2010/main" val="16004268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22</a:t>
            </a:fld>
            <a:endParaRPr lang="en-GB"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0"/>
          </p:nvPr>
        </p:nvSpPr>
        <p:spPr/>
        <p:txBody>
          <a:bodyPr/>
          <a:lstStyle/>
          <a:p>
            <a:fld id="{F3933607-CDF8-4ECF-BACA-85FC4528A9E6}" type="slidenum">
              <a:rPr lang="en-GB" altLang="en-US" smtClean="0"/>
              <a:pPr/>
              <a:t>23</a:t>
            </a:fld>
            <a:endParaRPr lang="en-GB" altLang="en-US"/>
          </a:p>
        </p:txBody>
      </p:sp>
    </p:spTree>
    <p:extLst>
      <p:ext uri="{BB962C8B-B14F-4D97-AF65-F5344CB8AC3E}">
        <p14:creationId xmlns:p14="http://schemas.microsoft.com/office/powerpoint/2010/main" val="1310061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24</a:t>
            </a:fld>
            <a:endParaRPr lang="en-GB"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25</a:t>
            </a:fld>
            <a:endParaRPr lang="en-GB"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26</a:t>
            </a:fld>
            <a:endParaRPr lang="en-GB"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27</a:t>
            </a:fld>
            <a:endParaRPr lang="en-GB"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28</a:t>
            </a:fld>
            <a:endParaRPr lang="en-GB"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29</a:t>
            </a:fld>
            <a:endParaRPr lang="en-GB"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30</a:t>
            </a:fld>
            <a:endParaRPr lang="en-GB"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31</a:t>
            </a:fld>
            <a:endParaRPr lang="en-GB"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32</a:t>
            </a:fld>
            <a:endParaRPr lang="en-GB"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33</a:t>
            </a:fld>
            <a:endParaRPr lang="en-GB"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34</a:t>
            </a:fld>
            <a:endParaRPr lang="en-GB"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35</a:t>
            </a:fld>
            <a:endParaRPr lang="en-GB"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36</a:t>
            </a:fld>
            <a:endParaRPr lang="en-GB"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37</a:t>
            </a:fld>
            <a:endParaRPr lang="en-GB"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38</a:t>
            </a:fld>
            <a:endParaRPr lang="en-GB"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39</a:t>
            </a:fld>
            <a:endParaRPr lang="en-GB"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40</a:t>
            </a:fld>
            <a:endParaRPr lang="en-GB"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41</a:t>
            </a:fld>
            <a:endParaRPr lang="en-GB"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42</a:t>
            </a:fld>
            <a:endParaRPr lang="en-GB"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2"/>
          <p:cNvSpPr>
            <a:spLocks noGrp="1" noChangeArrowheads="1"/>
          </p:cNvSpPr>
          <p:nvPr>
            <p:ph type="sldNum"/>
          </p:nvPr>
        </p:nvSpPr>
        <p:spPr>
          <a:ln/>
        </p:spPr>
        <p:txBody>
          <a:bodyPr/>
          <a:lstStyle/>
          <a:p>
            <a:fld id="{7162F79C-063C-4E4A-B7EF-695B5944DDB3}" type="slidenum">
              <a:rPr lang="en-GB" altLang="en-US"/>
              <a:pPr/>
              <a:t>43</a:t>
            </a:fld>
            <a:endParaRPr lang="en-GB" altLang="en-US"/>
          </a:p>
        </p:txBody>
      </p:sp>
      <p:sp>
        <p:nvSpPr>
          <p:cNvPr id="9217" name="Text Box 1"/>
          <p:cNvSpPr txBox="1">
            <a:spLocks noChangeArrowheads="1"/>
          </p:cNvSpPr>
          <p:nvPr/>
        </p:nvSpPr>
        <p:spPr bwMode="auto">
          <a:xfrm>
            <a:off x="1565920" y="685800"/>
            <a:ext cx="3726160" cy="244604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9218" name="Text Box 2"/>
          <p:cNvSpPr txBox="1">
            <a:spLocks noGrp="1" noChangeArrowheads="1"/>
          </p:cNvSpPr>
          <p:nvPr>
            <p:ph type="body"/>
          </p:nvPr>
        </p:nvSpPr>
        <p:spPr bwMode="auto">
          <a:xfrm>
            <a:off x="548680" y="3275856"/>
            <a:ext cx="5904656" cy="42052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r>
              <a:rPr lang="en-GB" sz="1200" kern="1200" dirty="0" smtClean="0">
                <a:solidFill>
                  <a:srgbClr val="000000"/>
                </a:solidFill>
                <a:effectLst/>
                <a:latin typeface="Times New Roman" pitchFamily="16" charset="0"/>
                <a:ea typeface="+mn-ea"/>
                <a:cs typeface="+mn-cs"/>
              </a:rPr>
              <a:t>If you are able to get out to church but not sure which one to go to, ask a Christian friend, or check either  </a:t>
            </a:r>
            <a:r>
              <a:rPr lang="en-GB" sz="1200" b="1" u="none" kern="1200" dirty="0" smtClean="0">
                <a:solidFill>
                  <a:schemeClr val="accent6"/>
                </a:solidFill>
                <a:effectLst/>
                <a:latin typeface="Times New Roman" pitchFamily="16" charset="0"/>
                <a:ea typeface="+mn-ea"/>
                <a:cs typeface="+mn-cs"/>
                <a:hlinkClick r:id="rId3"/>
              </a:rPr>
              <a:t>www.findachurch.co.uk/</a:t>
            </a:r>
            <a:r>
              <a:rPr lang="en-GB" sz="1200" u="none" kern="1200" dirty="0" smtClean="0">
                <a:solidFill>
                  <a:schemeClr val="tx1"/>
                </a:solidFill>
                <a:effectLst/>
                <a:latin typeface="Times New Roman" pitchFamily="16" charset="0"/>
                <a:ea typeface="+mn-ea"/>
                <a:cs typeface="+mn-cs"/>
              </a:rPr>
              <a:t>  </a:t>
            </a:r>
            <a:r>
              <a:rPr lang="en-GB" sz="1200" kern="1200" dirty="0" smtClean="0">
                <a:solidFill>
                  <a:srgbClr val="000000"/>
                </a:solidFill>
                <a:effectLst/>
                <a:latin typeface="Times New Roman" pitchFamily="16" charset="0"/>
                <a:ea typeface="+mn-ea"/>
                <a:cs typeface="+mn-cs"/>
              </a:rPr>
              <a:t>or </a:t>
            </a:r>
            <a:r>
              <a:rPr lang="en-GB" sz="1200" b="1" u="sng" kern="1200" dirty="0" smtClean="0">
                <a:solidFill>
                  <a:srgbClr val="000000"/>
                </a:solidFill>
                <a:effectLst/>
                <a:latin typeface="Times New Roman" pitchFamily="16" charset="0"/>
                <a:ea typeface="+mn-ea"/>
                <a:cs typeface="+mn-cs"/>
                <a:hlinkClick r:id="rId4"/>
              </a:rPr>
              <a:t>www.eauk.org/connect/find-a-church.cfm</a:t>
            </a:r>
            <a:r>
              <a:rPr lang="en-GB" sz="1200" b="1" kern="1200" dirty="0" smtClean="0">
                <a:solidFill>
                  <a:srgbClr val="000000"/>
                </a:solidFill>
                <a:effectLst/>
                <a:latin typeface="Times New Roman" pitchFamily="16" charset="0"/>
                <a:ea typeface="+mn-ea"/>
                <a:cs typeface="+mn-cs"/>
              </a:rPr>
              <a:t> </a:t>
            </a:r>
          </a:p>
          <a:p>
            <a:r>
              <a:rPr lang="en-GB" sz="1200" b="0" kern="1200" dirty="0" smtClean="0">
                <a:solidFill>
                  <a:srgbClr val="000000"/>
                </a:solidFill>
                <a:effectLst/>
                <a:latin typeface="Times New Roman" pitchFamily="16" charset="0"/>
                <a:ea typeface="+mn-ea"/>
                <a:cs typeface="+mn-cs"/>
              </a:rPr>
              <a:t>You</a:t>
            </a:r>
            <a:r>
              <a:rPr lang="en-GB" sz="1200" b="0" kern="1200" baseline="0" dirty="0" smtClean="0">
                <a:solidFill>
                  <a:srgbClr val="000000"/>
                </a:solidFill>
                <a:effectLst/>
                <a:latin typeface="Times New Roman" pitchFamily="16" charset="0"/>
                <a:ea typeface="+mn-ea"/>
                <a:cs typeface="+mn-cs"/>
              </a:rPr>
              <a:t> will find many other resources to help you on your spiritual journey at our web site – </a:t>
            </a:r>
            <a:r>
              <a:rPr lang="en-GB" sz="1200" b="0" u="sng" kern="1200" baseline="0" dirty="0" smtClean="0">
                <a:solidFill>
                  <a:schemeClr val="accent2"/>
                </a:solidFill>
                <a:effectLst/>
                <a:latin typeface="Times New Roman" pitchFamily="16" charset="0"/>
                <a:ea typeface="+mn-ea"/>
                <a:cs typeface="+mn-cs"/>
              </a:rPr>
              <a:t>www.connect4life.org.uk</a:t>
            </a:r>
            <a:r>
              <a:rPr lang="en-GB" sz="1200" b="0" kern="1200" baseline="0" dirty="0" smtClean="0">
                <a:solidFill>
                  <a:schemeClr val="accent2"/>
                </a:solidFill>
                <a:effectLst/>
                <a:latin typeface="Times New Roman" pitchFamily="16" charset="0"/>
                <a:ea typeface="+mn-ea"/>
                <a:cs typeface="+mn-cs"/>
              </a:rPr>
              <a:t> .</a:t>
            </a:r>
          </a:p>
          <a:p>
            <a:r>
              <a:rPr lang="en-GB" sz="1200" b="0" kern="1200" baseline="0" dirty="0" smtClean="0">
                <a:solidFill>
                  <a:schemeClr val="accent2"/>
                </a:solidFill>
                <a:effectLst/>
                <a:latin typeface="Times New Roman" pitchFamily="16" charset="0"/>
                <a:ea typeface="+mn-ea"/>
                <a:cs typeface="+mn-cs"/>
              </a:rPr>
              <a:t>Pleas s</a:t>
            </a:r>
            <a:r>
              <a:rPr lang="en-GB" sz="1200" kern="1200" dirty="0" smtClean="0">
                <a:solidFill>
                  <a:srgbClr val="000000"/>
                </a:solidFill>
                <a:effectLst/>
                <a:latin typeface="Times New Roman" pitchFamily="16" charset="0"/>
                <a:ea typeface="+mn-ea"/>
                <a:cs typeface="+mn-cs"/>
              </a:rPr>
              <a:t>end an email to us so we can pray for you: </a:t>
            </a:r>
            <a:r>
              <a:rPr lang="en-GB" sz="1200" b="1" u="sng" kern="1200" dirty="0" smtClean="0">
                <a:solidFill>
                  <a:srgbClr val="000000"/>
                </a:solidFill>
                <a:effectLst/>
                <a:latin typeface="Times New Roman" pitchFamily="16" charset="0"/>
                <a:ea typeface="+mn-ea"/>
                <a:cs typeface="+mn-cs"/>
                <a:hlinkClick r:id="rId5"/>
              </a:rPr>
              <a:t>contactus@connect4life.org.uk</a:t>
            </a:r>
            <a:endParaRPr lang="en-GB" sz="1200" b="1" kern="1200" dirty="0" smtClean="0">
              <a:solidFill>
                <a:srgbClr val="000000"/>
              </a:solidFill>
              <a:effectLst/>
              <a:latin typeface="Times New Roman" pitchFamily="16" charset="0"/>
              <a:ea typeface="+mn-ea"/>
              <a:cs typeface="+mn-cs"/>
            </a:endParaRPr>
          </a:p>
          <a:p>
            <a:r>
              <a:rPr lang="en-GB" sz="1200" kern="1200" dirty="0" smtClean="0">
                <a:solidFill>
                  <a:srgbClr val="000000"/>
                </a:solidFill>
                <a:effectLst/>
                <a:latin typeface="Times New Roman" pitchFamily="16" charset="0"/>
                <a:ea typeface="+mn-ea"/>
                <a:cs typeface="+mn-cs"/>
              </a:rPr>
              <a:t>Tel: C4L </a:t>
            </a:r>
            <a:r>
              <a:rPr lang="en-GB" sz="1200" kern="1200" dirty="0" err="1" smtClean="0">
                <a:solidFill>
                  <a:srgbClr val="000000"/>
                </a:solidFill>
                <a:effectLst/>
                <a:latin typeface="Times New Roman" pitchFamily="16" charset="0"/>
                <a:ea typeface="+mn-ea"/>
                <a:cs typeface="+mn-cs"/>
              </a:rPr>
              <a:t>Silverline</a:t>
            </a:r>
            <a:r>
              <a:rPr lang="en-GB" sz="1200" kern="1200" dirty="0" smtClean="0">
                <a:solidFill>
                  <a:srgbClr val="000000"/>
                </a:solidFill>
                <a:effectLst/>
                <a:latin typeface="Times New Roman" pitchFamily="16" charset="0"/>
                <a:ea typeface="+mn-ea"/>
                <a:cs typeface="+mn-cs"/>
              </a:rPr>
              <a:t> – 07767 804333</a:t>
            </a:r>
          </a:p>
          <a:p>
            <a:pPr>
              <a:spcBef>
                <a:spcPts val="450"/>
              </a:spcBef>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i="0" dirty="0" smtClean="0">
                <a:ea typeface="Lucida Sans Unicode" pitchFamily="32" charset="0"/>
                <a:cs typeface="Lucida Sans Unicode" pitchFamily="32" charset="0"/>
              </a:rPr>
              <a:t>© Copyright Connect4Life </a:t>
            </a:r>
          </a:p>
          <a:p>
            <a:pPr>
              <a:spcBef>
                <a:spcPts val="450"/>
              </a:spcBef>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b="1" i="0" dirty="0" smtClean="0">
                <a:ea typeface="Lucida Sans Unicode" pitchFamily="32" charset="0"/>
                <a:cs typeface="Lucida Sans Unicode" pitchFamily="32" charset="0"/>
              </a:rPr>
              <a:t>Biography:</a:t>
            </a:r>
          </a:p>
          <a:p>
            <a:pPr>
              <a:spcBef>
                <a:spcPts val="450"/>
              </a:spcBef>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i="0" dirty="0" smtClean="0">
                <a:ea typeface="Lucida Sans Unicode" pitchFamily="32" charset="0"/>
                <a:cs typeface="Lucida Sans Unicode" pitchFamily="32" charset="0"/>
              </a:rPr>
              <a:t>The</a:t>
            </a:r>
            <a:r>
              <a:rPr lang="en-GB" altLang="en-US" i="0" baseline="0" dirty="0" smtClean="0">
                <a:ea typeface="Lucida Sans Unicode" pitchFamily="32" charset="0"/>
                <a:cs typeface="Lucida Sans Unicode" pitchFamily="32" charset="0"/>
              </a:rPr>
              <a:t> Incarnate God (TIG) – John  V Taylor: Continuum Press 2004</a:t>
            </a:r>
          </a:p>
          <a:p>
            <a:pPr>
              <a:spcBef>
                <a:spcPts val="450"/>
              </a:spcBef>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i="0" baseline="0" dirty="0" smtClean="0">
                <a:ea typeface="Lucida Sans Unicode" pitchFamily="32" charset="0"/>
                <a:cs typeface="Lucida Sans Unicode" pitchFamily="32" charset="0"/>
              </a:rPr>
              <a:t>The </a:t>
            </a:r>
            <a:r>
              <a:rPr lang="en-GB" altLang="en-US" i="0" baseline="0" dirty="0" err="1" smtClean="0">
                <a:ea typeface="Lucida Sans Unicode" pitchFamily="32" charset="0"/>
                <a:cs typeface="Lucida Sans Unicode" pitchFamily="32" charset="0"/>
              </a:rPr>
              <a:t>GoBetween</a:t>
            </a:r>
            <a:r>
              <a:rPr lang="en-GB" altLang="en-US" i="0" baseline="0" dirty="0" smtClean="0">
                <a:ea typeface="Lucida Sans Unicode" pitchFamily="32" charset="0"/>
                <a:cs typeface="Lucida Sans Unicode" pitchFamily="32" charset="0"/>
              </a:rPr>
              <a:t> God (TGBG) – John V Taylor: SCM Press Ltd 1972</a:t>
            </a:r>
          </a:p>
          <a:p>
            <a:pPr>
              <a:spcBef>
                <a:spcPts val="450"/>
              </a:spcBef>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i="0" baseline="0" dirty="0" smtClean="0">
                <a:ea typeface="Lucida Sans Unicode" pitchFamily="32" charset="0"/>
                <a:cs typeface="Lucida Sans Unicode" pitchFamily="32" charset="0"/>
              </a:rPr>
              <a:t>The Easter God (TEG) – John V Taylor: Continuum Press 2003</a:t>
            </a:r>
          </a:p>
          <a:p>
            <a:pPr>
              <a:spcBef>
                <a:spcPts val="450"/>
              </a:spcBef>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i="0" baseline="0" dirty="0" smtClean="0">
                <a:ea typeface="Lucida Sans Unicode" pitchFamily="32" charset="0"/>
                <a:cs typeface="Lucida Sans Unicode" pitchFamily="32" charset="0"/>
              </a:rPr>
              <a:t>Gratitude and Grace – Joel W </a:t>
            </a:r>
            <a:r>
              <a:rPr lang="en-GB" altLang="en-US" i="0" baseline="0" dirty="0" err="1" smtClean="0">
                <a:ea typeface="Lucida Sans Unicode" pitchFamily="32" charset="0"/>
                <a:cs typeface="Lucida Sans Unicode" pitchFamily="32" charset="0"/>
              </a:rPr>
              <a:t>Huffstetler</a:t>
            </a:r>
            <a:r>
              <a:rPr lang="en-GB" altLang="en-US" i="0" baseline="0" dirty="0" smtClean="0">
                <a:ea typeface="Lucida Sans Unicode" pitchFamily="32" charset="0"/>
                <a:cs typeface="Lucida Sans Unicode" pitchFamily="32" charset="0"/>
              </a:rPr>
              <a:t>: University Press of America 2009</a:t>
            </a:r>
          </a:p>
          <a:p>
            <a:pPr>
              <a:spcBef>
                <a:spcPts val="450"/>
              </a:spcBef>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i="0" baseline="0" dirty="0" smtClean="0">
                <a:ea typeface="Lucida Sans Unicode" pitchFamily="32" charset="0"/>
                <a:cs typeface="Lucida Sans Unicode" pitchFamily="32" charset="0"/>
              </a:rPr>
              <a:t>The Stature of Waiting – W H Vanstone: </a:t>
            </a:r>
            <a:r>
              <a:rPr lang="en-GB" altLang="en-US" i="0" baseline="0" dirty="0" err="1" smtClean="0">
                <a:ea typeface="Lucida Sans Unicode" pitchFamily="32" charset="0"/>
                <a:cs typeface="Lucida Sans Unicode" pitchFamily="32" charset="0"/>
              </a:rPr>
              <a:t>Morehouse</a:t>
            </a:r>
            <a:r>
              <a:rPr lang="en-GB" altLang="en-US" i="0" baseline="0" dirty="0" smtClean="0">
                <a:ea typeface="Lucida Sans Unicode" pitchFamily="32" charset="0"/>
                <a:cs typeface="Lucida Sans Unicode" pitchFamily="32" charset="0"/>
              </a:rPr>
              <a:t> Publishing 2006</a:t>
            </a:r>
          </a:p>
          <a:p>
            <a:pPr>
              <a:spcBef>
                <a:spcPts val="450"/>
              </a:spcBef>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i="0" baseline="0" dirty="0" smtClean="0">
                <a:ea typeface="Lucida Sans Unicode" pitchFamily="32" charset="0"/>
                <a:cs typeface="Lucida Sans Unicode" pitchFamily="32" charset="0"/>
              </a:rPr>
              <a:t>The Enduring Melody – Michael </a:t>
            </a:r>
            <a:r>
              <a:rPr lang="en-GB" altLang="en-US" i="0" baseline="0" dirty="0" err="1" smtClean="0">
                <a:ea typeface="Lucida Sans Unicode" pitchFamily="32" charset="0"/>
                <a:cs typeface="Lucida Sans Unicode" pitchFamily="32" charset="0"/>
              </a:rPr>
              <a:t>Mayne</a:t>
            </a:r>
            <a:r>
              <a:rPr lang="en-GB" altLang="en-US" i="0" baseline="0" dirty="0" smtClean="0">
                <a:ea typeface="Lucida Sans Unicode" pitchFamily="32" charset="0"/>
                <a:cs typeface="Lucida Sans Unicode" pitchFamily="32" charset="0"/>
              </a:rPr>
              <a:t>: </a:t>
            </a:r>
            <a:r>
              <a:rPr lang="en-GB" altLang="en-US" i="0" baseline="0" dirty="0" err="1" smtClean="0">
                <a:ea typeface="Lucida Sans Unicode" pitchFamily="32" charset="0"/>
                <a:cs typeface="Lucida Sans Unicode" pitchFamily="32" charset="0"/>
              </a:rPr>
              <a:t>Darton</a:t>
            </a:r>
            <a:r>
              <a:rPr lang="en-GB" altLang="en-US" i="0" baseline="0" dirty="0" smtClean="0">
                <a:ea typeface="Lucida Sans Unicode" pitchFamily="32" charset="0"/>
                <a:cs typeface="Lucida Sans Unicode" pitchFamily="32" charset="0"/>
              </a:rPr>
              <a:t>, Longman and Todd  2006</a:t>
            </a:r>
          </a:p>
          <a:p>
            <a:pPr marL="0" marR="0" indent="0" algn="l" defTabSz="449263" rtl="0" eaLnBrk="0" fontAlgn="base" latinLnBrk="0" hangingPunct="0">
              <a:lnSpc>
                <a:spcPct val="100000"/>
              </a:lnSpc>
              <a:spcBef>
                <a:spcPts val="45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b="1" baseline="0" dirty="0" smtClean="0"/>
              <a:t>Acknowledgements and thanks from Olaf </a:t>
            </a:r>
            <a:r>
              <a:rPr lang="en-GB" b="1" baseline="0" dirty="0" err="1" smtClean="0"/>
              <a:t>Fogwill</a:t>
            </a:r>
            <a:r>
              <a:rPr lang="en-GB" b="1" baseline="0" dirty="0" smtClean="0"/>
              <a:t>, Ministry Director (Connect4Life):</a:t>
            </a:r>
          </a:p>
          <a:p>
            <a:pPr marL="0" marR="0" lvl="0" indent="0" algn="l" defTabSz="449263" rtl="0" eaLnBrk="0" fontAlgn="base" latinLnBrk="0" hangingPunct="0">
              <a:lnSpc>
                <a:spcPct val="100000"/>
              </a:lnSpc>
              <a:spcBef>
                <a:spcPts val="450"/>
              </a:spcBef>
              <a:spcAft>
                <a:spcPct val="0"/>
              </a:spcAft>
              <a:buClrTx/>
              <a:buSzTx/>
              <a:buFontTx/>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baseline="0" dirty="0" smtClean="0"/>
              <a:t> to Kerry </a:t>
            </a:r>
            <a:r>
              <a:rPr lang="en-GB" baseline="0" dirty="0" err="1" smtClean="0"/>
              <a:t>Fogwill</a:t>
            </a:r>
            <a:r>
              <a:rPr lang="en-GB" baseline="0" dirty="0" smtClean="0"/>
              <a:t> for photographs</a:t>
            </a:r>
          </a:p>
          <a:p>
            <a:pPr marL="0" marR="0" lvl="0" indent="0" algn="l" defTabSz="449263" rtl="0" eaLnBrk="0" fontAlgn="base" latinLnBrk="0" hangingPunct="0">
              <a:lnSpc>
                <a:spcPct val="100000"/>
              </a:lnSpc>
              <a:spcBef>
                <a:spcPts val="450"/>
              </a:spcBef>
              <a:spcAft>
                <a:spcPct val="0"/>
              </a:spcAft>
              <a:buClrTx/>
              <a:buSzTx/>
              <a:buFontTx/>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baseline="0" dirty="0" smtClean="0"/>
              <a:t> to Debbie Thrower for helpful suggestions: Debbie is Anna Chaplain and team leader for BRF project ‘The Gift of Years’ (</a:t>
            </a:r>
            <a:r>
              <a:rPr lang="en-GB" sz="1200" u="sng" kern="1200" dirty="0" smtClean="0">
                <a:solidFill>
                  <a:srgbClr val="000000"/>
                </a:solidFill>
                <a:effectLst/>
                <a:latin typeface="Times New Roman" pitchFamily="16" charset="0"/>
                <a:ea typeface="+mn-ea"/>
                <a:cs typeface="+mn-cs"/>
                <a:hlinkClick r:id="rId6"/>
              </a:rPr>
              <a:t>http://www.brf.org.uk/thegiftofyears</a:t>
            </a:r>
            <a:r>
              <a:rPr lang="en-GB" sz="1200" kern="1200" dirty="0" smtClean="0">
                <a:solidFill>
                  <a:srgbClr val="000000"/>
                </a:solidFill>
                <a:effectLst/>
                <a:latin typeface="Times New Roman" pitchFamily="16" charset="0"/>
                <a:ea typeface="+mn-ea"/>
                <a:cs typeface="+mn-cs"/>
              </a:rPr>
              <a:t> , </a:t>
            </a:r>
            <a:r>
              <a:rPr lang="en-GB" baseline="0" dirty="0" smtClean="0"/>
              <a:t> </a:t>
            </a:r>
            <a:r>
              <a:rPr lang="en-GB" sz="1200" b="1" u="sng" kern="1200" dirty="0" smtClean="0">
                <a:solidFill>
                  <a:schemeClr val="tx1"/>
                </a:solidFill>
                <a:latin typeface="Times New Roman" pitchFamily="16" charset="0"/>
                <a:ea typeface="+mn-ea"/>
                <a:cs typeface="+mn-cs"/>
                <a:hlinkClick r:id="rId7"/>
              </a:rPr>
              <a:t>www.brf.org.uk</a:t>
            </a:r>
            <a:r>
              <a:rPr lang="en-GB" sz="1200" kern="1200" dirty="0" smtClean="0">
                <a:solidFill>
                  <a:srgbClr val="000000"/>
                </a:solidFill>
                <a:latin typeface="Times New Roman" pitchFamily="16" charset="0"/>
                <a:ea typeface="+mn-ea"/>
                <a:cs typeface="+mn-cs"/>
              </a:rPr>
              <a:t> ) </a:t>
            </a:r>
            <a:endParaRPr lang="en-GB" baseline="0" dirty="0" smtClean="0"/>
          </a:p>
          <a:p>
            <a:pPr marL="0" marR="0" lvl="0" indent="0" algn="l" defTabSz="449263" rtl="0" eaLnBrk="0" fontAlgn="base" latinLnBrk="0" hangingPunct="0">
              <a:lnSpc>
                <a:spcPct val="100000"/>
              </a:lnSpc>
              <a:spcBef>
                <a:spcPts val="450"/>
              </a:spcBef>
              <a:spcAft>
                <a:spcPct val="0"/>
              </a:spcAft>
              <a:buClrTx/>
              <a:buSzTx/>
              <a:buFontTx/>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baseline="0" dirty="0" smtClean="0"/>
              <a:t> to John V Taylor, W H Vanstone and Michael </a:t>
            </a:r>
            <a:r>
              <a:rPr lang="en-GB" baseline="0" dirty="0" err="1" smtClean="0"/>
              <a:t>Mayne</a:t>
            </a:r>
            <a:r>
              <a:rPr lang="en-GB" baseline="0" dirty="0" smtClean="0"/>
              <a:t> for inspiration from their lives </a:t>
            </a:r>
          </a:p>
          <a:p>
            <a:pPr marL="0" marR="0" lvl="0" indent="0" algn="l" defTabSz="449263" rtl="0" eaLnBrk="0" fontAlgn="base" latinLnBrk="0" hangingPunct="0">
              <a:lnSpc>
                <a:spcPct val="100000"/>
              </a:lnSpc>
              <a:spcBef>
                <a:spcPts val="450"/>
              </a:spcBef>
              <a:spcAft>
                <a:spcPct val="0"/>
              </a:spcAft>
              <a:buClrTx/>
              <a:buSzTx/>
              <a:buFontTx/>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baseline="0" dirty="0" smtClean="0"/>
              <a:t> to all friends, family and my wife, Lindsay </a:t>
            </a:r>
          </a:p>
          <a:p>
            <a:pPr marL="0" marR="0" lvl="0" indent="0" algn="l" defTabSz="449263" rtl="0" eaLnBrk="0" fontAlgn="base" latinLnBrk="0" hangingPunct="0">
              <a:lnSpc>
                <a:spcPct val="100000"/>
              </a:lnSpc>
              <a:spcBef>
                <a:spcPts val="450"/>
              </a:spcBef>
              <a:spcAft>
                <a:spcPct val="0"/>
              </a:spcAft>
              <a:buClrTx/>
              <a:buSzTx/>
              <a:buFontTx/>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baseline="0" dirty="0" smtClean="0"/>
              <a:t> to Father God for inspiration through His Holy Spirit that Jesus Christ has connected me to the Father that I may have life to the full</a:t>
            </a:r>
            <a:endParaRPr lang="en-GB" dirty="0"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59300" cy="3419475"/>
          </a:xfrm>
        </p:spPr>
      </p:sp>
      <p:sp>
        <p:nvSpPr>
          <p:cNvPr id="3" name="Notes Placeholder 2"/>
          <p:cNvSpPr>
            <a:spLocks noGrp="1"/>
          </p:cNvSpPr>
          <p:nvPr>
            <p:ph type="body" idx="1"/>
          </p:nvPr>
        </p:nvSpPr>
        <p:spPr/>
        <p:txBody>
          <a:bodyPr/>
          <a:lstStyle/>
          <a:p>
            <a:r>
              <a:rPr lang="en-GB" dirty="0" smtClean="0"/>
              <a:t>Connect4Life</a:t>
            </a:r>
            <a:r>
              <a:rPr lang="en-GB" baseline="0" dirty="0" smtClean="0"/>
              <a:t> is also known as C4L – it is a charitable ministry reliant on donations.</a:t>
            </a:r>
          </a:p>
          <a:p>
            <a:r>
              <a:rPr lang="en-GB" baseline="0" dirty="0" smtClean="0"/>
              <a:t>You can also connect with us on Facebook – www.facebook.com/connect4life</a:t>
            </a:r>
          </a:p>
          <a:p>
            <a:r>
              <a:rPr lang="en-GB" baseline="0" dirty="0" smtClean="0"/>
              <a:t>© Copyright Connect4Life 2014</a:t>
            </a:r>
            <a:endParaRPr lang="en-GB" dirty="0"/>
          </a:p>
        </p:txBody>
      </p:sp>
      <p:sp>
        <p:nvSpPr>
          <p:cNvPr id="4" name="Slide Number Placeholder 3"/>
          <p:cNvSpPr>
            <a:spLocks noGrp="1"/>
          </p:cNvSpPr>
          <p:nvPr>
            <p:ph type="sldNum" idx="10"/>
          </p:nvPr>
        </p:nvSpPr>
        <p:spPr/>
        <p:txBody>
          <a:bodyPr/>
          <a:lstStyle/>
          <a:p>
            <a:fld id="{F3933607-CDF8-4ECF-BACA-85FC4528A9E6}" type="slidenum">
              <a:rPr lang="en-GB" altLang="en-US" smtClean="0"/>
              <a:pPr/>
              <a:t>44</a:t>
            </a:fld>
            <a:endParaRPr lang="en-GB" altLang="en-US"/>
          </a:p>
        </p:txBody>
      </p:sp>
    </p:spTree>
    <p:extLst>
      <p:ext uri="{BB962C8B-B14F-4D97-AF65-F5344CB8AC3E}">
        <p14:creationId xmlns:p14="http://schemas.microsoft.com/office/powerpoint/2010/main" val="1049081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Date Placeholder 3"/>
          <p:cNvSpPr>
            <a:spLocks noGrp="1"/>
          </p:cNvSpPr>
          <p:nvPr>
            <p:ph type="dt" idx="10"/>
          </p:nvPr>
        </p:nvSpPr>
        <p:spPr/>
        <p:txBody>
          <a:bodyPr/>
          <a:lstStyle>
            <a:lvl1pPr>
              <a:defRPr/>
            </a:lvl1pPr>
          </a:lstStyle>
          <a:p>
            <a:endParaRPr lang="en-GB" altLang="en-US"/>
          </a:p>
        </p:txBody>
      </p:sp>
      <p:sp>
        <p:nvSpPr>
          <p:cNvPr id="5" name="Footer Placeholder 4"/>
          <p:cNvSpPr>
            <a:spLocks noGrp="1"/>
          </p:cNvSpPr>
          <p:nvPr>
            <p:ph type="ftr" idx="11"/>
          </p:nvPr>
        </p:nvSpPr>
        <p:spPr/>
        <p:txBody>
          <a:bodyPr/>
          <a:lstStyle>
            <a:lvl1pPr>
              <a:defRPr/>
            </a:lvl1pPr>
          </a:lstStyle>
          <a:p>
            <a:endParaRPr lang="en-GB" altLang="en-US"/>
          </a:p>
        </p:txBody>
      </p:sp>
      <p:sp>
        <p:nvSpPr>
          <p:cNvPr id="6" name="Slide Number Placeholder 5"/>
          <p:cNvSpPr>
            <a:spLocks noGrp="1"/>
          </p:cNvSpPr>
          <p:nvPr>
            <p:ph type="sldNum" idx="12"/>
          </p:nvPr>
        </p:nvSpPr>
        <p:spPr/>
        <p:txBody>
          <a:bodyPr/>
          <a:lstStyle>
            <a:lvl1pPr>
              <a:defRPr/>
            </a:lvl1pPr>
          </a:lstStyle>
          <a:p>
            <a:fld id="{E8609F2D-16E0-4EB6-BCFC-106968F6C852}" type="slidenum">
              <a:rPr lang="en-GB" altLang="en-US"/>
              <a:pPr/>
              <a:t>‹#›</a:t>
            </a:fld>
            <a:endParaRPr lang="en-GB" altLang="en-US"/>
          </a:p>
        </p:txBody>
      </p:sp>
    </p:spTree>
    <p:extLst>
      <p:ext uri="{BB962C8B-B14F-4D97-AF65-F5344CB8AC3E}">
        <p14:creationId xmlns:p14="http://schemas.microsoft.com/office/powerpoint/2010/main" val="1040096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idx="10"/>
          </p:nvPr>
        </p:nvSpPr>
        <p:spPr/>
        <p:txBody>
          <a:bodyPr/>
          <a:lstStyle>
            <a:lvl1pPr>
              <a:defRPr/>
            </a:lvl1pPr>
          </a:lstStyle>
          <a:p>
            <a:endParaRPr lang="en-GB" altLang="en-US"/>
          </a:p>
        </p:txBody>
      </p:sp>
      <p:sp>
        <p:nvSpPr>
          <p:cNvPr id="5" name="Footer Placeholder 4"/>
          <p:cNvSpPr>
            <a:spLocks noGrp="1"/>
          </p:cNvSpPr>
          <p:nvPr>
            <p:ph type="ftr" idx="11"/>
          </p:nvPr>
        </p:nvSpPr>
        <p:spPr/>
        <p:txBody>
          <a:bodyPr/>
          <a:lstStyle>
            <a:lvl1pPr>
              <a:defRPr/>
            </a:lvl1pPr>
          </a:lstStyle>
          <a:p>
            <a:endParaRPr lang="en-GB" altLang="en-US"/>
          </a:p>
        </p:txBody>
      </p:sp>
      <p:sp>
        <p:nvSpPr>
          <p:cNvPr id="6" name="Slide Number Placeholder 5"/>
          <p:cNvSpPr>
            <a:spLocks noGrp="1"/>
          </p:cNvSpPr>
          <p:nvPr>
            <p:ph type="sldNum" idx="12"/>
          </p:nvPr>
        </p:nvSpPr>
        <p:spPr/>
        <p:txBody>
          <a:bodyPr/>
          <a:lstStyle>
            <a:lvl1pPr>
              <a:defRPr/>
            </a:lvl1pPr>
          </a:lstStyle>
          <a:p>
            <a:fld id="{8EDFF352-28A4-490D-889F-E65C3996A4CB}" type="slidenum">
              <a:rPr lang="en-GB" altLang="en-US"/>
              <a:pPr/>
              <a:t>‹#›</a:t>
            </a:fld>
            <a:endParaRPr lang="en-GB" altLang="en-US"/>
          </a:p>
        </p:txBody>
      </p:sp>
    </p:spTree>
    <p:extLst>
      <p:ext uri="{BB962C8B-B14F-4D97-AF65-F5344CB8AC3E}">
        <p14:creationId xmlns:p14="http://schemas.microsoft.com/office/powerpoint/2010/main" val="173851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endParaRPr lang="en-GB" altLang="en-US"/>
          </a:p>
        </p:txBody>
      </p:sp>
      <p:sp>
        <p:nvSpPr>
          <p:cNvPr id="5" name="Footer Placeholder 4"/>
          <p:cNvSpPr>
            <a:spLocks noGrp="1"/>
          </p:cNvSpPr>
          <p:nvPr>
            <p:ph type="ftr" idx="11"/>
          </p:nvPr>
        </p:nvSpPr>
        <p:spPr/>
        <p:txBody>
          <a:bodyPr/>
          <a:lstStyle>
            <a:lvl1pPr>
              <a:defRPr/>
            </a:lvl1pPr>
          </a:lstStyle>
          <a:p>
            <a:endParaRPr lang="en-GB" altLang="en-US"/>
          </a:p>
        </p:txBody>
      </p:sp>
      <p:sp>
        <p:nvSpPr>
          <p:cNvPr id="6" name="Slide Number Placeholder 5"/>
          <p:cNvSpPr>
            <a:spLocks noGrp="1"/>
          </p:cNvSpPr>
          <p:nvPr>
            <p:ph type="sldNum" idx="12"/>
          </p:nvPr>
        </p:nvSpPr>
        <p:spPr/>
        <p:txBody>
          <a:bodyPr/>
          <a:lstStyle>
            <a:lvl1pPr>
              <a:defRPr/>
            </a:lvl1pPr>
          </a:lstStyle>
          <a:p>
            <a:fld id="{DAE7E9BC-608A-446C-AD20-43B4715D7601}" type="slidenum">
              <a:rPr lang="en-GB" altLang="en-US"/>
              <a:pPr/>
              <a:t>‹#›</a:t>
            </a:fld>
            <a:endParaRPr lang="en-GB" altLang="en-US"/>
          </a:p>
        </p:txBody>
      </p:sp>
    </p:spTree>
    <p:extLst>
      <p:ext uri="{BB962C8B-B14F-4D97-AF65-F5344CB8AC3E}">
        <p14:creationId xmlns:p14="http://schemas.microsoft.com/office/powerpoint/2010/main" val="3609648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3838" cy="45164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3438" y="1600200"/>
            <a:ext cx="4033837" cy="45164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idx="10"/>
          </p:nvPr>
        </p:nvSpPr>
        <p:spPr/>
        <p:txBody>
          <a:bodyPr/>
          <a:lstStyle>
            <a:lvl1pPr>
              <a:defRPr/>
            </a:lvl1pPr>
          </a:lstStyle>
          <a:p>
            <a:endParaRPr lang="en-GB" altLang="en-US"/>
          </a:p>
        </p:txBody>
      </p:sp>
      <p:sp>
        <p:nvSpPr>
          <p:cNvPr id="6" name="Footer Placeholder 5"/>
          <p:cNvSpPr>
            <a:spLocks noGrp="1"/>
          </p:cNvSpPr>
          <p:nvPr>
            <p:ph type="ftr" idx="11"/>
          </p:nvPr>
        </p:nvSpPr>
        <p:spPr/>
        <p:txBody>
          <a:bodyPr/>
          <a:lstStyle>
            <a:lvl1pPr>
              <a:defRPr/>
            </a:lvl1pPr>
          </a:lstStyle>
          <a:p>
            <a:endParaRPr lang="en-GB" altLang="en-US"/>
          </a:p>
        </p:txBody>
      </p:sp>
      <p:sp>
        <p:nvSpPr>
          <p:cNvPr id="7" name="Slide Number Placeholder 6"/>
          <p:cNvSpPr>
            <a:spLocks noGrp="1"/>
          </p:cNvSpPr>
          <p:nvPr>
            <p:ph type="sldNum" idx="12"/>
          </p:nvPr>
        </p:nvSpPr>
        <p:spPr/>
        <p:txBody>
          <a:bodyPr/>
          <a:lstStyle>
            <a:lvl1pPr>
              <a:defRPr/>
            </a:lvl1pPr>
          </a:lstStyle>
          <a:p>
            <a:fld id="{22D67437-8CB3-4249-939F-C8A2EB14A6BC}" type="slidenum">
              <a:rPr lang="en-GB" altLang="en-US"/>
              <a:pPr/>
              <a:t>‹#›</a:t>
            </a:fld>
            <a:endParaRPr lang="en-GB" altLang="en-US"/>
          </a:p>
        </p:txBody>
      </p:sp>
    </p:spTree>
    <p:extLst>
      <p:ext uri="{BB962C8B-B14F-4D97-AF65-F5344CB8AC3E}">
        <p14:creationId xmlns:p14="http://schemas.microsoft.com/office/powerpoint/2010/main" val="2401416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idx="10"/>
          </p:nvPr>
        </p:nvSpPr>
        <p:spPr/>
        <p:txBody>
          <a:bodyPr/>
          <a:lstStyle>
            <a:lvl1pPr>
              <a:defRPr/>
            </a:lvl1pPr>
          </a:lstStyle>
          <a:p>
            <a:endParaRPr lang="en-GB" altLang="en-US"/>
          </a:p>
        </p:txBody>
      </p:sp>
      <p:sp>
        <p:nvSpPr>
          <p:cNvPr id="8" name="Footer Placeholder 7"/>
          <p:cNvSpPr>
            <a:spLocks noGrp="1"/>
          </p:cNvSpPr>
          <p:nvPr>
            <p:ph type="ftr" idx="11"/>
          </p:nvPr>
        </p:nvSpPr>
        <p:spPr/>
        <p:txBody>
          <a:bodyPr/>
          <a:lstStyle>
            <a:lvl1pPr>
              <a:defRPr/>
            </a:lvl1pPr>
          </a:lstStyle>
          <a:p>
            <a:endParaRPr lang="en-GB" altLang="en-US"/>
          </a:p>
        </p:txBody>
      </p:sp>
      <p:sp>
        <p:nvSpPr>
          <p:cNvPr id="9" name="Slide Number Placeholder 8"/>
          <p:cNvSpPr>
            <a:spLocks noGrp="1"/>
          </p:cNvSpPr>
          <p:nvPr>
            <p:ph type="sldNum" idx="12"/>
          </p:nvPr>
        </p:nvSpPr>
        <p:spPr/>
        <p:txBody>
          <a:bodyPr/>
          <a:lstStyle>
            <a:lvl1pPr>
              <a:defRPr/>
            </a:lvl1pPr>
          </a:lstStyle>
          <a:p>
            <a:fld id="{6F8E52BF-97BC-4EA6-A6A0-BBCB480FD7AA}" type="slidenum">
              <a:rPr lang="en-GB" altLang="en-US"/>
              <a:pPr/>
              <a:t>‹#›</a:t>
            </a:fld>
            <a:endParaRPr lang="en-GB" altLang="en-US"/>
          </a:p>
        </p:txBody>
      </p:sp>
    </p:spTree>
    <p:extLst>
      <p:ext uri="{BB962C8B-B14F-4D97-AF65-F5344CB8AC3E}">
        <p14:creationId xmlns:p14="http://schemas.microsoft.com/office/powerpoint/2010/main" val="1008232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idx="10"/>
          </p:nvPr>
        </p:nvSpPr>
        <p:spPr/>
        <p:txBody>
          <a:bodyPr/>
          <a:lstStyle>
            <a:lvl1pPr>
              <a:defRPr/>
            </a:lvl1pPr>
          </a:lstStyle>
          <a:p>
            <a:endParaRPr lang="en-GB" altLang="en-US"/>
          </a:p>
        </p:txBody>
      </p:sp>
      <p:sp>
        <p:nvSpPr>
          <p:cNvPr id="4" name="Footer Placeholder 3"/>
          <p:cNvSpPr>
            <a:spLocks noGrp="1"/>
          </p:cNvSpPr>
          <p:nvPr>
            <p:ph type="ftr" idx="11"/>
          </p:nvPr>
        </p:nvSpPr>
        <p:spPr/>
        <p:txBody>
          <a:bodyPr/>
          <a:lstStyle>
            <a:lvl1pPr>
              <a:defRPr/>
            </a:lvl1pPr>
          </a:lstStyle>
          <a:p>
            <a:endParaRPr lang="en-GB" altLang="en-US"/>
          </a:p>
        </p:txBody>
      </p:sp>
      <p:sp>
        <p:nvSpPr>
          <p:cNvPr id="5" name="Slide Number Placeholder 4"/>
          <p:cNvSpPr>
            <a:spLocks noGrp="1"/>
          </p:cNvSpPr>
          <p:nvPr>
            <p:ph type="sldNum" idx="12"/>
          </p:nvPr>
        </p:nvSpPr>
        <p:spPr/>
        <p:txBody>
          <a:bodyPr/>
          <a:lstStyle>
            <a:lvl1pPr>
              <a:defRPr/>
            </a:lvl1pPr>
          </a:lstStyle>
          <a:p>
            <a:fld id="{CE736FF6-04F6-40A8-9933-21DD8CA6AC2C}" type="slidenum">
              <a:rPr lang="en-GB" altLang="en-US"/>
              <a:pPr/>
              <a:t>‹#›</a:t>
            </a:fld>
            <a:endParaRPr lang="en-GB" altLang="en-US"/>
          </a:p>
        </p:txBody>
      </p:sp>
    </p:spTree>
    <p:extLst>
      <p:ext uri="{BB962C8B-B14F-4D97-AF65-F5344CB8AC3E}">
        <p14:creationId xmlns:p14="http://schemas.microsoft.com/office/powerpoint/2010/main" val="675667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en-GB" altLang="en-US"/>
          </a:p>
        </p:txBody>
      </p:sp>
      <p:sp>
        <p:nvSpPr>
          <p:cNvPr id="3" name="Footer Placeholder 2"/>
          <p:cNvSpPr>
            <a:spLocks noGrp="1"/>
          </p:cNvSpPr>
          <p:nvPr>
            <p:ph type="ftr" idx="11"/>
          </p:nvPr>
        </p:nvSpPr>
        <p:spPr/>
        <p:txBody>
          <a:bodyPr/>
          <a:lstStyle>
            <a:lvl1pPr>
              <a:defRPr/>
            </a:lvl1pPr>
          </a:lstStyle>
          <a:p>
            <a:endParaRPr lang="en-GB" altLang="en-US"/>
          </a:p>
        </p:txBody>
      </p:sp>
      <p:sp>
        <p:nvSpPr>
          <p:cNvPr id="4" name="Slide Number Placeholder 3"/>
          <p:cNvSpPr>
            <a:spLocks noGrp="1"/>
          </p:cNvSpPr>
          <p:nvPr>
            <p:ph type="sldNum" idx="12"/>
          </p:nvPr>
        </p:nvSpPr>
        <p:spPr/>
        <p:txBody>
          <a:bodyPr/>
          <a:lstStyle>
            <a:lvl1pPr>
              <a:defRPr/>
            </a:lvl1pPr>
          </a:lstStyle>
          <a:p>
            <a:fld id="{A89034F7-3979-4F80-A2AC-F0D7F20E36A9}" type="slidenum">
              <a:rPr lang="en-GB" altLang="en-US"/>
              <a:pPr/>
              <a:t>‹#›</a:t>
            </a:fld>
            <a:endParaRPr lang="en-GB" altLang="en-US"/>
          </a:p>
        </p:txBody>
      </p:sp>
    </p:spTree>
    <p:extLst>
      <p:ext uri="{BB962C8B-B14F-4D97-AF65-F5344CB8AC3E}">
        <p14:creationId xmlns:p14="http://schemas.microsoft.com/office/powerpoint/2010/main" val="1763814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GB" altLang="en-US"/>
          </a:p>
        </p:txBody>
      </p:sp>
      <p:sp>
        <p:nvSpPr>
          <p:cNvPr id="6" name="Footer Placeholder 5"/>
          <p:cNvSpPr>
            <a:spLocks noGrp="1"/>
          </p:cNvSpPr>
          <p:nvPr>
            <p:ph type="ftr" idx="11"/>
          </p:nvPr>
        </p:nvSpPr>
        <p:spPr/>
        <p:txBody>
          <a:bodyPr/>
          <a:lstStyle>
            <a:lvl1pPr>
              <a:defRPr/>
            </a:lvl1pPr>
          </a:lstStyle>
          <a:p>
            <a:endParaRPr lang="en-GB" altLang="en-US"/>
          </a:p>
        </p:txBody>
      </p:sp>
      <p:sp>
        <p:nvSpPr>
          <p:cNvPr id="7" name="Slide Number Placeholder 6"/>
          <p:cNvSpPr>
            <a:spLocks noGrp="1"/>
          </p:cNvSpPr>
          <p:nvPr>
            <p:ph type="sldNum" idx="12"/>
          </p:nvPr>
        </p:nvSpPr>
        <p:spPr/>
        <p:txBody>
          <a:bodyPr/>
          <a:lstStyle>
            <a:lvl1pPr>
              <a:defRPr/>
            </a:lvl1pPr>
          </a:lstStyle>
          <a:p>
            <a:fld id="{64614A20-CDC5-4046-A311-02AA401C8A31}" type="slidenum">
              <a:rPr lang="en-GB" altLang="en-US"/>
              <a:pPr/>
              <a:t>‹#›</a:t>
            </a:fld>
            <a:endParaRPr lang="en-GB" altLang="en-US"/>
          </a:p>
        </p:txBody>
      </p:sp>
    </p:spTree>
    <p:extLst>
      <p:ext uri="{BB962C8B-B14F-4D97-AF65-F5344CB8AC3E}">
        <p14:creationId xmlns:p14="http://schemas.microsoft.com/office/powerpoint/2010/main" val="3837335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GB" altLang="en-US"/>
          </a:p>
        </p:txBody>
      </p:sp>
      <p:sp>
        <p:nvSpPr>
          <p:cNvPr id="6" name="Footer Placeholder 5"/>
          <p:cNvSpPr>
            <a:spLocks noGrp="1"/>
          </p:cNvSpPr>
          <p:nvPr>
            <p:ph type="ftr" idx="11"/>
          </p:nvPr>
        </p:nvSpPr>
        <p:spPr/>
        <p:txBody>
          <a:bodyPr/>
          <a:lstStyle>
            <a:lvl1pPr>
              <a:defRPr/>
            </a:lvl1pPr>
          </a:lstStyle>
          <a:p>
            <a:endParaRPr lang="en-GB" altLang="en-US"/>
          </a:p>
        </p:txBody>
      </p:sp>
      <p:sp>
        <p:nvSpPr>
          <p:cNvPr id="7" name="Slide Number Placeholder 6"/>
          <p:cNvSpPr>
            <a:spLocks noGrp="1"/>
          </p:cNvSpPr>
          <p:nvPr>
            <p:ph type="sldNum" idx="12"/>
          </p:nvPr>
        </p:nvSpPr>
        <p:spPr/>
        <p:txBody>
          <a:bodyPr/>
          <a:lstStyle>
            <a:lvl1pPr>
              <a:defRPr/>
            </a:lvl1pPr>
          </a:lstStyle>
          <a:p>
            <a:fld id="{A16B5A21-EA6C-45E4-8A3C-962EEC71AF16}" type="slidenum">
              <a:rPr lang="en-GB" altLang="en-US"/>
              <a:pPr/>
              <a:t>‹#›</a:t>
            </a:fld>
            <a:endParaRPr lang="en-GB" altLang="en-US"/>
          </a:p>
        </p:txBody>
      </p:sp>
    </p:spTree>
    <p:extLst>
      <p:ext uri="{BB962C8B-B14F-4D97-AF65-F5344CB8AC3E}">
        <p14:creationId xmlns:p14="http://schemas.microsoft.com/office/powerpoint/2010/main" val="730550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idx="10"/>
          </p:nvPr>
        </p:nvSpPr>
        <p:spPr/>
        <p:txBody>
          <a:bodyPr/>
          <a:lstStyle>
            <a:lvl1pPr>
              <a:defRPr/>
            </a:lvl1pPr>
          </a:lstStyle>
          <a:p>
            <a:endParaRPr lang="en-GB" altLang="en-US"/>
          </a:p>
        </p:txBody>
      </p:sp>
      <p:sp>
        <p:nvSpPr>
          <p:cNvPr id="5" name="Footer Placeholder 4"/>
          <p:cNvSpPr>
            <a:spLocks noGrp="1"/>
          </p:cNvSpPr>
          <p:nvPr>
            <p:ph type="ftr" idx="11"/>
          </p:nvPr>
        </p:nvSpPr>
        <p:spPr/>
        <p:txBody>
          <a:bodyPr/>
          <a:lstStyle>
            <a:lvl1pPr>
              <a:defRPr/>
            </a:lvl1pPr>
          </a:lstStyle>
          <a:p>
            <a:endParaRPr lang="en-GB" altLang="en-US"/>
          </a:p>
        </p:txBody>
      </p:sp>
      <p:sp>
        <p:nvSpPr>
          <p:cNvPr id="6" name="Slide Number Placeholder 5"/>
          <p:cNvSpPr>
            <a:spLocks noGrp="1"/>
          </p:cNvSpPr>
          <p:nvPr>
            <p:ph type="sldNum" idx="12"/>
          </p:nvPr>
        </p:nvSpPr>
        <p:spPr/>
        <p:txBody>
          <a:bodyPr/>
          <a:lstStyle>
            <a:lvl1pPr>
              <a:defRPr/>
            </a:lvl1pPr>
          </a:lstStyle>
          <a:p>
            <a:fld id="{66B44F0C-EFDE-4431-8C15-2249E725EDB0}" type="slidenum">
              <a:rPr lang="en-GB" altLang="en-US"/>
              <a:pPr/>
              <a:t>‹#›</a:t>
            </a:fld>
            <a:endParaRPr lang="en-GB" altLang="en-US"/>
          </a:p>
        </p:txBody>
      </p:sp>
    </p:spTree>
    <p:extLst>
      <p:ext uri="{BB962C8B-B14F-4D97-AF65-F5344CB8AC3E}">
        <p14:creationId xmlns:p14="http://schemas.microsoft.com/office/powerpoint/2010/main" val="4254411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3050" y="274638"/>
            <a:ext cx="2054225" cy="58420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3450" cy="5842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idx="10"/>
          </p:nvPr>
        </p:nvSpPr>
        <p:spPr/>
        <p:txBody>
          <a:bodyPr/>
          <a:lstStyle>
            <a:lvl1pPr>
              <a:defRPr/>
            </a:lvl1pPr>
          </a:lstStyle>
          <a:p>
            <a:endParaRPr lang="en-GB" altLang="en-US"/>
          </a:p>
        </p:txBody>
      </p:sp>
      <p:sp>
        <p:nvSpPr>
          <p:cNvPr id="5" name="Footer Placeholder 4"/>
          <p:cNvSpPr>
            <a:spLocks noGrp="1"/>
          </p:cNvSpPr>
          <p:nvPr>
            <p:ph type="ftr" idx="11"/>
          </p:nvPr>
        </p:nvSpPr>
        <p:spPr/>
        <p:txBody>
          <a:bodyPr/>
          <a:lstStyle>
            <a:lvl1pPr>
              <a:defRPr/>
            </a:lvl1pPr>
          </a:lstStyle>
          <a:p>
            <a:endParaRPr lang="en-GB" altLang="en-US"/>
          </a:p>
        </p:txBody>
      </p:sp>
      <p:sp>
        <p:nvSpPr>
          <p:cNvPr id="6" name="Slide Number Placeholder 5"/>
          <p:cNvSpPr>
            <a:spLocks noGrp="1"/>
          </p:cNvSpPr>
          <p:nvPr>
            <p:ph type="sldNum" idx="12"/>
          </p:nvPr>
        </p:nvSpPr>
        <p:spPr/>
        <p:txBody>
          <a:bodyPr/>
          <a:lstStyle>
            <a:lvl1pPr>
              <a:defRPr/>
            </a:lvl1pPr>
          </a:lstStyle>
          <a:p>
            <a:fld id="{CFAF3ABB-7D5C-4B09-8255-54267AFE65EA}" type="slidenum">
              <a:rPr lang="en-GB" altLang="en-US"/>
              <a:pPr/>
              <a:t>‹#›</a:t>
            </a:fld>
            <a:endParaRPr lang="en-GB" altLang="en-US"/>
          </a:p>
        </p:txBody>
      </p:sp>
    </p:spTree>
    <p:extLst>
      <p:ext uri="{BB962C8B-B14F-4D97-AF65-F5344CB8AC3E}">
        <p14:creationId xmlns:p14="http://schemas.microsoft.com/office/powerpoint/2010/main" val="880390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97D70A3-2119-4933-AEF6-E6124D393568}" type="datetimeFigureOut">
              <a:rPr lang="en-GB" smtClean="0">
                <a:solidFill>
                  <a:prstClr val="black">
                    <a:tint val="75000"/>
                  </a:prstClr>
                </a:solidFill>
                <a:latin typeface="Calibri"/>
              </a:rPr>
              <a:pPr/>
              <a:t>03/04/2014</a:t>
            </a:fld>
            <a:endParaRPr lang="en-GB">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C7DC960-FA7A-4EF7-ABA8-94AB94C831F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19415771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97D70A3-2119-4933-AEF6-E6124D393568}" type="datetimeFigureOut">
              <a:rPr lang="en-GB" smtClean="0">
                <a:solidFill>
                  <a:prstClr val="black">
                    <a:tint val="75000"/>
                  </a:prstClr>
                </a:solidFill>
                <a:latin typeface="Calibri"/>
              </a:rPr>
              <a:pPr/>
              <a:t>03/04/2014</a:t>
            </a:fld>
            <a:endParaRPr lang="en-GB">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C7DC960-FA7A-4EF7-ABA8-94AB94C831F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19737957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7D70A3-2119-4933-AEF6-E6124D393568}" type="datetimeFigureOut">
              <a:rPr lang="en-GB" smtClean="0">
                <a:solidFill>
                  <a:prstClr val="black">
                    <a:tint val="75000"/>
                  </a:prstClr>
                </a:solidFill>
                <a:latin typeface="Calibri"/>
              </a:rPr>
              <a:pPr/>
              <a:t>03/04/2014</a:t>
            </a:fld>
            <a:endParaRPr lang="en-GB">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C7DC960-FA7A-4EF7-ABA8-94AB94C831F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5133127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97D70A3-2119-4933-AEF6-E6124D393568}" type="datetimeFigureOut">
              <a:rPr lang="en-GB" smtClean="0">
                <a:solidFill>
                  <a:prstClr val="black">
                    <a:tint val="75000"/>
                  </a:prstClr>
                </a:solidFill>
                <a:latin typeface="Calibri"/>
              </a:rPr>
              <a:pPr/>
              <a:t>03/04/2014</a:t>
            </a:fld>
            <a:endParaRPr lang="en-GB">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GB">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AC7DC960-FA7A-4EF7-ABA8-94AB94C831F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12335402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97D70A3-2119-4933-AEF6-E6124D393568}" type="datetimeFigureOut">
              <a:rPr lang="en-GB" smtClean="0">
                <a:solidFill>
                  <a:prstClr val="black">
                    <a:tint val="75000"/>
                  </a:prstClr>
                </a:solidFill>
                <a:latin typeface="Calibri"/>
              </a:rPr>
              <a:pPr/>
              <a:t>03/04/2014</a:t>
            </a:fld>
            <a:endParaRPr lang="en-GB">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GB">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AC7DC960-FA7A-4EF7-ABA8-94AB94C831F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5461190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97D70A3-2119-4933-AEF6-E6124D393568}" type="datetimeFigureOut">
              <a:rPr lang="en-GB" smtClean="0">
                <a:solidFill>
                  <a:prstClr val="black">
                    <a:tint val="75000"/>
                  </a:prstClr>
                </a:solidFill>
                <a:latin typeface="Calibri"/>
              </a:rPr>
              <a:pPr/>
              <a:t>03/04/2014</a:t>
            </a:fld>
            <a:endParaRPr lang="en-GB">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GB">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AC7DC960-FA7A-4EF7-ABA8-94AB94C831F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7968825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7D70A3-2119-4933-AEF6-E6124D393568}" type="datetimeFigureOut">
              <a:rPr lang="en-GB" smtClean="0">
                <a:solidFill>
                  <a:prstClr val="black">
                    <a:tint val="75000"/>
                  </a:prstClr>
                </a:solidFill>
                <a:latin typeface="Calibri"/>
              </a:rPr>
              <a:pPr/>
              <a:t>03/04/2014</a:t>
            </a:fld>
            <a:endParaRPr lang="en-GB">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GB">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AC7DC960-FA7A-4EF7-ABA8-94AB94C831F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0551262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7D70A3-2119-4933-AEF6-E6124D393568}" type="datetimeFigureOut">
              <a:rPr lang="en-GB" smtClean="0">
                <a:solidFill>
                  <a:prstClr val="black">
                    <a:tint val="75000"/>
                  </a:prstClr>
                </a:solidFill>
                <a:latin typeface="Calibri"/>
              </a:rPr>
              <a:pPr/>
              <a:t>03/04/2014</a:t>
            </a:fld>
            <a:endParaRPr lang="en-GB">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GB">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AC7DC960-FA7A-4EF7-ABA8-94AB94C831F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1156113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7D70A3-2119-4933-AEF6-E6124D393568}" type="datetimeFigureOut">
              <a:rPr lang="en-GB" smtClean="0">
                <a:solidFill>
                  <a:prstClr val="black">
                    <a:tint val="75000"/>
                  </a:prstClr>
                </a:solidFill>
                <a:latin typeface="Calibri"/>
              </a:rPr>
              <a:pPr/>
              <a:t>03/04/2014</a:t>
            </a:fld>
            <a:endParaRPr lang="en-GB">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GB">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AC7DC960-FA7A-4EF7-ABA8-94AB94C831F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6667076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97D70A3-2119-4933-AEF6-E6124D393568}" type="datetimeFigureOut">
              <a:rPr lang="en-GB" smtClean="0">
                <a:solidFill>
                  <a:prstClr val="black">
                    <a:tint val="75000"/>
                  </a:prstClr>
                </a:solidFill>
                <a:latin typeface="Calibri"/>
              </a:rPr>
              <a:pPr/>
              <a:t>03/04/2014</a:t>
            </a:fld>
            <a:endParaRPr lang="en-GB">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C7DC960-FA7A-4EF7-ABA8-94AB94C831F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8224419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97D70A3-2119-4933-AEF6-E6124D393568}" type="datetimeFigureOut">
              <a:rPr lang="en-GB" smtClean="0">
                <a:solidFill>
                  <a:prstClr val="black">
                    <a:tint val="75000"/>
                  </a:prstClr>
                </a:solidFill>
                <a:latin typeface="Calibri"/>
              </a:rPr>
              <a:pPr/>
              <a:t>03/04/2014</a:t>
            </a:fld>
            <a:endParaRPr lang="en-GB">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GB">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AC7DC960-FA7A-4EF7-ABA8-94AB94C831F5}" type="slidenum">
              <a:rPr lang="en-GB" smtClean="0">
                <a:solidFill>
                  <a:prstClr val="black">
                    <a:tint val="75000"/>
                  </a:prstClr>
                </a:solidFill>
                <a:latin typeface="Calibri"/>
              </a:rPr>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282789668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jpe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457200" y="274638"/>
            <a:ext cx="8220075" cy="1133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altLang="en-US" smtClean="0"/>
              <a:t>Click to edit the title text format</a:t>
            </a:r>
          </a:p>
        </p:txBody>
      </p:sp>
      <p:sp>
        <p:nvSpPr>
          <p:cNvPr id="1026" name="Rectangle 2"/>
          <p:cNvSpPr>
            <a:spLocks noGrp="1" noChangeArrowheads="1"/>
          </p:cNvSpPr>
          <p:nvPr>
            <p:ph type="body" idx="1"/>
          </p:nvPr>
        </p:nvSpPr>
        <p:spPr bwMode="auto">
          <a:xfrm>
            <a:off x="457200" y="1600200"/>
            <a:ext cx="8220075" cy="4516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74880" rIns="90000" bIns="4680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1027" name="Rectangle 3"/>
          <p:cNvSpPr>
            <a:spLocks noGrp="1" noChangeArrowheads="1"/>
          </p:cNvSpPr>
          <p:nvPr>
            <p:ph type="dt"/>
          </p:nvPr>
        </p:nvSpPr>
        <p:spPr bwMode="auto">
          <a:xfrm>
            <a:off x="457200" y="6245225"/>
            <a:ext cx="2124075" cy="466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nSpc>
                <a:spcPct val="93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ea typeface="+mn-ea"/>
                <a:cs typeface="+mn-cs"/>
              </a:defRPr>
            </a:lvl1pPr>
          </a:lstStyle>
          <a:p>
            <a:endParaRPr lang="en-GB" altLang="en-US"/>
          </a:p>
        </p:txBody>
      </p:sp>
      <p:sp>
        <p:nvSpPr>
          <p:cNvPr id="1028" name="Rectangle 4"/>
          <p:cNvSpPr>
            <a:spLocks noGrp="1" noChangeArrowheads="1"/>
          </p:cNvSpPr>
          <p:nvPr>
            <p:ph type="ftr"/>
          </p:nvPr>
        </p:nvSpPr>
        <p:spPr bwMode="auto">
          <a:xfrm>
            <a:off x="3124200" y="6245225"/>
            <a:ext cx="2886075" cy="466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ctr">
              <a:lnSpc>
                <a:spcPct val="93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ea typeface="+mn-ea"/>
                <a:cs typeface="+mn-cs"/>
              </a:defRPr>
            </a:lvl1pPr>
          </a:lstStyle>
          <a:p>
            <a:endParaRPr lang="en-GB" altLang="en-US"/>
          </a:p>
        </p:txBody>
      </p:sp>
      <p:sp>
        <p:nvSpPr>
          <p:cNvPr id="1029" name="Rectangle 5"/>
          <p:cNvSpPr>
            <a:spLocks noGrp="1" noChangeArrowheads="1"/>
          </p:cNvSpPr>
          <p:nvPr>
            <p:ph type="sldNum"/>
          </p:nvPr>
        </p:nvSpPr>
        <p:spPr bwMode="auto">
          <a:xfrm>
            <a:off x="6553200" y="6245225"/>
            <a:ext cx="2124075" cy="466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r">
              <a:lnSpc>
                <a:spcPct val="93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ea typeface="+mn-ea"/>
                <a:cs typeface="+mn-cs"/>
              </a:defRPr>
            </a:lvl1pPr>
          </a:lstStyle>
          <a:p>
            <a:fld id="{83F97828-FAC7-4C71-BEA6-C6F6A4C5C393}"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49263" rtl="0" fontAlgn="base">
        <a:lnSpc>
          <a:spcPct val="93000"/>
        </a:lnSpc>
        <a:spcBef>
          <a:spcPct val="0"/>
        </a:spcBef>
        <a:spcAft>
          <a:spcPct val="0"/>
        </a:spcAft>
        <a:buClr>
          <a:srgbClr val="000000"/>
        </a:buClr>
        <a:buSzPct val="100000"/>
        <a:buFont typeface="Times New Roman" pitchFamily="16" charset="0"/>
        <a:defRPr sz="4400">
          <a:solidFill>
            <a:srgbClr val="000000"/>
          </a:solidFill>
          <a:latin typeface="+mj-lt"/>
          <a:ea typeface="+mj-ea"/>
          <a:cs typeface="+mj-cs"/>
        </a:defRPr>
      </a:lvl1pPr>
      <a:lvl2pPr marL="742950" indent="-285750" algn="ctr" defTabSz="449263" rtl="0" fontAlgn="base">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Lucida Sans Unicode" pitchFamily="32" charset="0"/>
          <a:cs typeface="Lucida Sans Unicode" pitchFamily="32" charset="0"/>
        </a:defRPr>
      </a:lvl2pPr>
      <a:lvl3pPr marL="1143000" indent="-228600" algn="ctr" defTabSz="449263" rtl="0" fontAlgn="base">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Lucida Sans Unicode" pitchFamily="32" charset="0"/>
          <a:cs typeface="Lucida Sans Unicode" pitchFamily="32" charset="0"/>
        </a:defRPr>
      </a:lvl3pPr>
      <a:lvl4pPr marL="1600200" indent="-228600" algn="ctr" defTabSz="449263" rtl="0" fontAlgn="base">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Lucida Sans Unicode" pitchFamily="32" charset="0"/>
          <a:cs typeface="Lucida Sans Unicode" pitchFamily="32" charset="0"/>
        </a:defRPr>
      </a:lvl4pPr>
      <a:lvl5pPr marL="2057400" indent="-228600" algn="ctr" defTabSz="449263" rtl="0" fontAlgn="base">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Lucida Sans Unicode" pitchFamily="32" charset="0"/>
          <a:cs typeface="Lucida Sans Unicode" pitchFamily="32" charset="0"/>
        </a:defRPr>
      </a:lvl5pPr>
      <a:lvl6pPr marL="2514600" indent="-228600" algn="ctr" defTabSz="449263" rtl="0" fontAlgn="base">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Lucida Sans Unicode" pitchFamily="32" charset="0"/>
          <a:cs typeface="Lucida Sans Unicode" pitchFamily="32" charset="0"/>
        </a:defRPr>
      </a:lvl6pPr>
      <a:lvl7pPr marL="2971800" indent="-228600" algn="ctr" defTabSz="449263" rtl="0" fontAlgn="base">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Lucida Sans Unicode" pitchFamily="32" charset="0"/>
          <a:cs typeface="Lucida Sans Unicode" pitchFamily="32" charset="0"/>
        </a:defRPr>
      </a:lvl7pPr>
      <a:lvl8pPr marL="3429000" indent="-228600" algn="ctr" defTabSz="449263" rtl="0" fontAlgn="base">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Lucida Sans Unicode" pitchFamily="32" charset="0"/>
          <a:cs typeface="Lucida Sans Unicode" pitchFamily="32" charset="0"/>
        </a:defRPr>
      </a:lvl8pPr>
      <a:lvl9pPr marL="3886200" indent="-228600" algn="ctr" defTabSz="449263" rtl="0" fontAlgn="base">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Lucida Sans Unicode" pitchFamily="32" charset="0"/>
          <a:cs typeface="Lucida Sans Unicode" pitchFamily="32" charset="0"/>
        </a:defRPr>
      </a:lvl9pPr>
    </p:titleStyle>
    <p:bodyStyle>
      <a:lvl1pPr marL="342900" indent="-342900" algn="l" defTabSz="449263" rtl="0" fontAlgn="base">
        <a:lnSpc>
          <a:spcPct val="93000"/>
        </a:lnSpc>
        <a:spcBef>
          <a:spcPts val="800"/>
        </a:spcBef>
        <a:spcAft>
          <a:spcPct val="0"/>
        </a:spcAft>
        <a:buClr>
          <a:srgbClr val="000000"/>
        </a:buClr>
        <a:buSzPct val="100000"/>
        <a:buFont typeface="Times New Roman" pitchFamily="16" charset="0"/>
        <a:defRPr sz="3200">
          <a:solidFill>
            <a:srgbClr val="000000"/>
          </a:solidFill>
          <a:latin typeface="+mn-lt"/>
          <a:ea typeface="+mn-ea"/>
          <a:cs typeface="+mn-cs"/>
        </a:defRPr>
      </a:lvl1pPr>
      <a:lvl2pPr marL="742950" indent="-285750" algn="l" defTabSz="449263" rtl="0" fontAlgn="base">
        <a:lnSpc>
          <a:spcPct val="93000"/>
        </a:lnSpc>
        <a:spcBef>
          <a:spcPts val="700"/>
        </a:spcBef>
        <a:spcAft>
          <a:spcPct val="0"/>
        </a:spcAft>
        <a:buClr>
          <a:srgbClr val="000000"/>
        </a:buClr>
        <a:buSzPct val="100000"/>
        <a:buFont typeface="Times New Roman" pitchFamily="16" charset="0"/>
        <a:defRPr sz="2800">
          <a:solidFill>
            <a:srgbClr val="000000"/>
          </a:solidFill>
          <a:latin typeface="+mn-lt"/>
          <a:ea typeface="+mn-ea"/>
          <a:cs typeface="+mn-cs"/>
        </a:defRPr>
      </a:lvl2pPr>
      <a:lvl3pPr marL="1143000" indent="-228600" algn="l" defTabSz="449263" rtl="0" fontAlgn="base">
        <a:lnSpc>
          <a:spcPct val="93000"/>
        </a:lnSpc>
        <a:spcBef>
          <a:spcPts val="600"/>
        </a:spcBef>
        <a:spcAft>
          <a:spcPct val="0"/>
        </a:spcAft>
        <a:buClr>
          <a:srgbClr val="000000"/>
        </a:buClr>
        <a:buSzPct val="100000"/>
        <a:buFont typeface="Times New Roman" pitchFamily="16" charset="0"/>
        <a:defRPr sz="2400">
          <a:solidFill>
            <a:srgbClr val="000000"/>
          </a:solidFill>
          <a:latin typeface="+mn-lt"/>
          <a:ea typeface="+mn-ea"/>
          <a:cs typeface="+mn-cs"/>
        </a:defRPr>
      </a:lvl3pPr>
      <a:lvl4pPr marL="1600200" indent="-228600" algn="l" defTabSz="449263" rtl="0" fontAlgn="base">
        <a:lnSpc>
          <a:spcPct val="93000"/>
        </a:lnSpc>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4pPr>
      <a:lvl5pPr marL="2057400" indent="-228600" algn="l" defTabSz="449263" rtl="0" fontAlgn="base">
        <a:lnSpc>
          <a:spcPct val="93000"/>
        </a:lnSpc>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5pPr>
      <a:lvl6pPr marL="2514600" indent="-228600" algn="l" defTabSz="449263" rtl="0" fontAlgn="base">
        <a:lnSpc>
          <a:spcPct val="93000"/>
        </a:lnSpc>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6pPr>
      <a:lvl7pPr marL="2971800" indent="-228600" algn="l" defTabSz="449263" rtl="0" fontAlgn="base">
        <a:lnSpc>
          <a:spcPct val="93000"/>
        </a:lnSpc>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7pPr>
      <a:lvl8pPr marL="3429000" indent="-228600" algn="l" defTabSz="449263" rtl="0" fontAlgn="base">
        <a:lnSpc>
          <a:spcPct val="93000"/>
        </a:lnSpc>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8pPr>
      <a:lvl9pPr marL="3886200" indent="-228600" algn="l" defTabSz="449263" rtl="0" fontAlgn="base">
        <a:lnSpc>
          <a:spcPct val="93000"/>
        </a:lnSpc>
        <a:spcBef>
          <a:spcPts val="500"/>
        </a:spcBef>
        <a:spcAft>
          <a:spcPct val="0"/>
        </a:spcAft>
        <a:buClr>
          <a:srgbClr val="000000"/>
        </a:buClr>
        <a:buSzPct val="100000"/>
        <a:buFont typeface="Times New Roman" pitchFamily="16" charset="0"/>
        <a:defRPr sz="2000">
          <a:solidFill>
            <a:srgbClr val="000000"/>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fontAlgn="auto">
              <a:spcBef>
                <a:spcPts val="0"/>
              </a:spcBef>
              <a:spcAft>
                <a:spcPts val="0"/>
              </a:spcAft>
              <a:buClrTx/>
              <a:buSzTx/>
              <a:buFontTx/>
              <a:buNone/>
            </a:pPr>
            <a:fld id="{F97D70A3-2119-4933-AEF6-E6124D393568}" type="datetimeFigureOut">
              <a:rPr lang="en-GB" smtClean="0">
                <a:solidFill>
                  <a:prstClr val="black">
                    <a:tint val="75000"/>
                  </a:prstClr>
                </a:solidFill>
                <a:latin typeface="Calibri"/>
              </a:rPr>
              <a:pPr defTabSz="914400" fontAlgn="auto">
                <a:spcBef>
                  <a:spcPts val="0"/>
                </a:spcBef>
                <a:spcAft>
                  <a:spcPts val="0"/>
                </a:spcAft>
                <a:buClrTx/>
                <a:buSzTx/>
                <a:buFontTx/>
                <a:buNone/>
              </a:pPr>
              <a:t>03/04/2014</a:t>
            </a:fld>
            <a:endParaRPr lang="en-GB">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fontAlgn="auto">
              <a:spcBef>
                <a:spcPts val="0"/>
              </a:spcBef>
              <a:spcAft>
                <a:spcPts val="0"/>
              </a:spcAft>
              <a:buClrTx/>
              <a:buSzTx/>
              <a:buFontTx/>
              <a:buNone/>
            </a:pPr>
            <a:endParaRPr lang="en-GB">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fontAlgn="auto">
              <a:spcBef>
                <a:spcPts val="0"/>
              </a:spcBef>
              <a:spcAft>
                <a:spcPts val="0"/>
              </a:spcAft>
              <a:buClrTx/>
              <a:buSzTx/>
              <a:buFontTx/>
              <a:buNone/>
            </a:pPr>
            <a:fld id="{AC7DC960-FA7A-4EF7-ABA8-94AB94C831F5}" type="slidenum">
              <a:rPr lang="en-GB" smtClean="0">
                <a:solidFill>
                  <a:prstClr val="black">
                    <a:tint val="75000"/>
                  </a:prstClr>
                </a:solidFill>
                <a:latin typeface="Calibri"/>
              </a:rPr>
              <a:pPr defTabSz="914400" fontAlgn="auto">
                <a:spcBef>
                  <a:spcPts val="0"/>
                </a:spcBef>
                <a:spcAft>
                  <a:spcPts val="0"/>
                </a:spcAft>
                <a:buClrTx/>
                <a:buSzTx/>
                <a:buFontTx/>
                <a:buNone/>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28659781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7.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4" Type="http://schemas.microsoft.com/office/2007/relationships/hdphoto" Target="../media/hdphoto1.wdp"/><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5.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7.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19.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20.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4" Type="http://schemas.microsoft.com/office/2007/relationships/hdphoto" Target="../media/hdphoto2.wdp"/><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2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 Id="rId3" Type="http://schemas.openxmlformats.org/officeDocument/2006/relationships/image" Target="../media/image24.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25.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26.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27.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28.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29.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30.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31.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32.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33.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34.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35.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36.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 Id="rId3" Type="http://schemas.openxmlformats.org/officeDocument/2006/relationships/image" Target="../media/image37.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 Id="rId3" Type="http://schemas.openxmlformats.org/officeDocument/2006/relationships/image" Target="../media/image38.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image" Target="../media/image39.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40.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image" Target="../media/image41.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 Id="rId3" Type="http://schemas.openxmlformats.org/officeDocument/2006/relationships/image" Target="../media/image42.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 Id="rId3" Type="http://schemas.openxmlformats.org/officeDocument/2006/relationships/image" Target="../media/image43.jpeg"/></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3" Type="http://schemas.openxmlformats.org/officeDocument/2006/relationships/hyperlink" Target="http://www.connect4life.org.uk/" TargetMode="External"/><Relationship Id="rId4" Type="http://schemas.openxmlformats.org/officeDocument/2006/relationships/hyperlink" Target="mailto:contactus@connect4life.org.uk" TargetMode="External"/><Relationship Id="rId5" Type="http://schemas.openxmlformats.org/officeDocument/2006/relationships/image" Target="../media/image44.png"/><Relationship Id="rId1" Type="http://schemas.openxmlformats.org/officeDocument/2006/relationships/slideLayout" Target="../slideLayouts/slideLayout7.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p:cNvSpPr>
            <a:spLocks noGrp="1"/>
          </p:cNvSpPr>
          <p:nvPr>
            <p:ph type="ftr" idx="11"/>
          </p:nvPr>
        </p:nvSpPr>
        <p:spPr/>
        <p:txBody>
          <a:bodyPr/>
          <a:lstStyle/>
          <a:p>
            <a:r>
              <a:rPr lang="en-GB" altLang="en-US"/>
              <a:t>Copyright © connect4life GHT</a:t>
            </a:r>
          </a:p>
        </p:txBody>
      </p:sp>
      <p:pic>
        <p:nvPicPr>
          <p:cNvPr id="3073"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513" y="0"/>
            <a:ext cx="9203947" cy="688538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Rectangle 4"/>
          <p:cNvSpPr/>
          <p:nvPr/>
        </p:nvSpPr>
        <p:spPr>
          <a:xfrm>
            <a:off x="6516216" y="6381328"/>
            <a:ext cx="2326278" cy="276999"/>
          </a:xfrm>
          <a:prstGeom prst="rect">
            <a:avLst/>
          </a:prstGeom>
        </p:spPr>
        <p:txBody>
          <a:bodyPr wrap="none">
            <a:spAutoFit/>
          </a:bodyPr>
          <a:lstStyle/>
          <a:p>
            <a:r>
              <a:rPr lang="en-GB" sz="1200" dirty="0" smtClean="0">
                <a:solidFill>
                  <a:schemeClr val="tx1"/>
                </a:solidFill>
              </a:rPr>
              <a:t>© Copyright Connect4Life 2014</a:t>
            </a:r>
            <a:endParaRPr lang="en-GB" sz="1200" dirty="0">
              <a:solidFill>
                <a:schemeClr val="tx1"/>
              </a:solidFill>
            </a:endParaRPr>
          </a:p>
        </p:txBody>
      </p:sp>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276" y="2348880"/>
            <a:ext cx="8218474"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4552489"/>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513" y="0"/>
            <a:ext cx="9203947" cy="688538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Rectangle 5"/>
          <p:cNvSpPr/>
          <p:nvPr/>
        </p:nvSpPr>
        <p:spPr>
          <a:xfrm>
            <a:off x="335182" y="404664"/>
            <a:ext cx="8352928" cy="5675913"/>
          </a:xfrm>
          <a:prstGeom prst="rect">
            <a:avLst/>
          </a:prstGeom>
        </p:spPr>
        <p:txBody>
          <a:bodyPr wrap="square">
            <a:spAutoFit/>
          </a:bodyPr>
          <a:lstStyle/>
          <a:p>
            <a:pPr defTabSz="914400" fontAlgn="auto">
              <a:spcBef>
                <a:spcPts val="450"/>
              </a:spcBef>
              <a:spcAft>
                <a:spcPts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b="1" u="sng" dirty="0" smtClean="0">
                <a:solidFill>
                  <a:prstClr val="black"/>
                </a:solidFill>
                <a:latin typeface="Calibri"/>
                <a:ea typeface="Lucida Sans Unicode" pitchFamily="32" charset="0"/>
                <a:cs typeface="Lucida Sans Unicode" pitchFamily="32" charset="0"/>
              </a:rPr>
              <a:t>Guidance on using the resource</a:t>
            </a:r>
          </a:p>
          <a:p>
            <a:pPr defTabSz="914400" fontAlgn="auto">
              <a:spcBef>
                <a:spcPts val="450"/>
              </a:spcBef>
              <a:spcAft>
                <a:spcPts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dirty="0" smtClean="0">
                <a:solidFill>
                  <a:prstClr val="black"/>
                </a:solidFill>
                <a:latin typeface="Calibri"/>
                <a:ea typeface="Lucida Sans Unicode" pitchFamily="32" charset="0"/>
                <a:cs typeface="Lucida Sans Unicode" pitchFamily="32" charset="0"/>
              </a:rPr>
              <a:t>This slideshow from Connect4Life (C4L) has been produced to accompany the magazine, Silver Connections.  Both are designed for people in later life  and/or ‘retired-plus’ to reflect on their life experiences in the most positive way.  Many memories can be sad or even bad, but it is possible even late in life to make a connection that gives hope to even the most difficult of situations.  Whether you go through this with a visitor or alone, if you come to it with an open mind, you may discover something that can truly change life for the better – the connected life.  Each slide has something to consider with some short notes which you may like to read or have your visitor</a:t>
            </a:r>
            <a:r>
              <a:rPr lang="en-GB" altLang="en-US" dirty="0">
                <a:solidFill>
                  <a:prstClr val="black"/>
                </a:solidFill>
                <a:latin typeface="Calibri"/>
                <a:ea typeface="Lucida Sans Unicode" pitchFamily="32" charset="0"/>
                <a:cs typeface="Lucida Sans Unicode" pitchFamily="32" charset="0"/>
              </a:rPr>
              <a:t> </a:t>
            </a:r>
            <a:r>
              <a:rPr lang="en-GB" altLang="en-US" dirty="0" smtClean="0">
                <a:solidFill>
                  <a:prstClr val="black"/>
                </a:solidFill>
                <a:latin typeface="Calibri"/>
                <a:ea typeface="Lucida Sans Unicode" pitchFamily="32" charset="0"/>
                <a:cs typeface="Lucida Sans Unicode" pitchFamily="32" charset="0"/>
              </a:rPr>
              <a:t>read them to you.   The notes explain what some of the Latin means and has helpful quotes. If you want to, you (or your visitor) could  add your thoughts on each slide as a note to yourself in the following section marked, ‘MY SPACE’.  Here you could use it as your personal journal to revisit, adding things like – I think, I know, I hope, I feel etc.  You might choose to go through this in one go or prefer to do it over a number of days to have plenty of time to mull it over.</a:t>
            </a:r>
          </a:p>
          <a:p>
            <a:pPr defTabSz="914400" fontAlgn="auto">
              <a:spcBef>
                <a:spcPts val="450"/>
              </a:spcBef>
              <a:spcAft>
                <a:spcPts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b="1" u="sng" dirty="0" smtClean="0">
                <a:solidFill>
                  <a:prstClr val="black"/>
                </a:solidFill>
                <a:latin typeface="Calibri"/>
                <a:ea typeface="Lucida Sans Unicode" pitchFamily="32" charset="0"/>
                <a:cs typeface="Lucida Sans Unicode" pitchFamily="32" charset="0"/>
              </a:rPr>
              <a:t>Guidance for visitors/ministers</a:t>
            </a:r>
          </a:p>
          <a:p>
            <a:pPr defTabSz="914400" fontAlgn="auto">
              <a:spcBef>
                <a:spcPts val="450"/>
              </a:spcBef>
              <a:spcAft>
                <a:spcPts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dirty="0" smtClean="0">
                <a:solidFill>
                  <a:prstClr val="black"/>
                </a:solidFill>
                <a:latin typeface="Calibri"/>
                <a:ea typeface="Lucida Sans Unicode" pitchFamily="32" charset="0"/>
                <a:cs typeface="Lucida Sans Unicode" pitchFamily="32" charset="0"/>
              </a:rPr>
              <a:t>Please note that this presentation and magazine can be used separately </a:t>
            </a:r>
          </a:p>
          <a:p>
            <a:pPr defTabSz="914400" fontAlgn="auto">
              <a:spcBef>
                <a:spcPts val="450"/>
              </a:spcBef>
              <a:spcAft>
                <a:spcPts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dirty="0" smtClean="0">
                <a:solidFill>
                  <a:prstClr val="black"/>
                </a:solidFill>
                <a:latin typeface="Calibri"/>
                <a:ea typeface="Lucida Sans Unicode" pitchFamily="32" charset="0"/>
                <a:cs typeface="Lucida Sans Unicode" pitchFamily="32" charset="0"/>
              </a:rPr>
              <a:t>or together.  You will need to print off the notes first so you can </a:t>
            </a:r>
          </a:p>
          <a:p>
            <a:pPr defTabSz="914400" fontAlgn="auto">
              <a:spcBef>
                <a:spcPts val="450"/>
              </a:spcBef>
              <a:spcAft>
                <a:spcPts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dirty="0" smtClean="0">
                <a:solidFill>
                  <a:prstClr val="black"/>
                </a:solidFill>
                <a:latin typeface="Calibri"/>
                <a:ea typeface="Lucida Sans Unicode" pitchFamily="32" charset="0"/>
                <a:cs typeface="Lucida Sans Unicode" pitchFamily="32" charset="0"/>
              </a:rPr>
              <a:t>show the slideshow whilst reading the notes.</a:t>
            </a:r>
          </a:p>
        </p:txBody>
      </p:sp>
      <p:sp>
        <p:nvSpPr>
          <p:cNvPr id="7" name="Rectangle 6"/>
          <p:cNvSpPr/>
          <p:nvPr/>
        </p:nvSpPr>
        <p:spPr>
          <a:xfrm>
            <a:off x="6516216" y="6381328"/>
            <a:ext cx="2326278" cy="276999"/>
          </a:xfrm>
          <a:prstGeom prst="rect">
            <a:avLst/>
          </a:prstGeom>
        </p:spPr>
        <p:txBody>
          <a:bodyPr wrap="none">
            <a:spAutoFit/>
          </a:bodyPr>
          <a:lstStyle/>
          <a:p>
            <a:r>
              <a:rPr lang="en-GB" sz="1200" dirty="0">
                <a:solidFill>
                  <a:srgbClr val="000000"/>
                </a:solidFill>
                <a:cs typeface="Lucida Sans Unicode"/>
              </a:rPr>
              <a:t>© Copyright Connect4Life 2014</a:t>
            </a:r>
          </a:p>
        </p:txBody>
      </p:sp>
    </p:spTree>
    <p:extLst>
      <p:ext uri="{BB962C8B-B14F-4D97-AF65-F5344CB8AC3E}">
        <p14:creationId xmlns:p14="http://schemas.microsoft.com/office/powerpoint/2010/main" val="24815451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9156652" cy="6857999"/>
          </a:xfrm>
          <a:prstGeom prst="rect">
            <a:avLst/>
          </a:prstGeom>
        </p:spPr>
      </p:pic>
      <p:sp>
        <p:nvSpPr>
          <p:cNvPr id="3" name="TextBox 2"/>
          <p:cNvSpPr txBox="1"/>
          <p:nvPr/>
        </p:nvSpPr>
        <p:spPr>
          <a:xfrm>
            <a:off x="323528" y="1556792"/>
            <a:ext cx="8496944" cy="1600438"/>
          </a:xfrm>
          <a:prstGeom prst="rect">
            <a:avLst/>
          </a:prstGeom>
          <a:noFill/>
        </p:spPr>
        <p:txBody>
          <a:bodyPr wrap="square" rtlCol="0">
            <a:spAutoFit/>
          </a:bodyPr>
          <a:lstStyle/>
          <a:p>
            <a:pPr algn="ctr"/>
            <a:r>
              <a:rPr lang="en-GB" sz="4000" b="1" dirty="0" smtClean="0">
                <a:ln w="12700">
                  <a:solidFill>
                    <a:schemeClr val="tx2">
                      <a:satMod val="155000"/>
                    </a:schemeClr>
                  </a:solidFill>
                  <a:prstDash val="solid"/>
                </a:ln>
                <a:effectLst>
                  <a:outerShdw blurRad="41275" dist="20320" dir="1800000" algn="tl" rotWithShape="0">
                    <a:srgbClr val="000000">
                      <a:alpha val="40000"/>
                    </a:srgbClr>
                  </a:outerShdw>
                </a:effectLst>
              </a:rPr>
              <a:t>‘… the play is not over: </a:t>
            </a:r>
          </a:p>
          <a:p>
            <a:pPr algn="ctr"/>
            <a:r>
              <a:rPr lang="en-GB" sz="4000" b="1" dirty="0" smtClean="0">
                <a:ln w="12700">
                  <a:solidFill>
                    <a:schemeClr val="tx2">
                      <a:satMod val="155000"/>
                    </a:schemeClr>
                  </a:solidFill>
                  <a:prstDash val="solid"/>
                </a:ln>
                <a:effectLst>
                  <a:outerShdw blurRad="41275" dist="20320" dir="1800000" algn="tl" rotWithShape="0">
                    <a:srgbClr val="000000">
                      <a:alpha val="40000"/>
                    </a:srgbClr>
                  </a:outerShdw>
                </a:effectLst>
              </a:rPr>
              <a:t>the end is not yet’</a:t>
            </a:r>
          </a:p>
          <a:p>
            <a:pPr algn="r"/>
            <a:r>
              <a:rPr lang="en-GB" b="1" dirty="0" smtClean="0">
                <a:ln w="12700">
                  <a:noFill/>
                  <a:prstDash val="solid"/>
                </a:ln>
                <a:effectLst>
                  <a:outerShdw blurRad="41275" dist="20320" dir="1800000" algn="tl" rotWithShape="0">
                    <a:srgbClr val="000000">
                      <a:alpha val="40000"/>
                    </a:srgbClr>
                  </a:outerShdw>
                </a:effectLst>
              </a:rPr>
              <a:t>(</a:t>
            </a:r>
            <a:r>
              <a:rPr lang="en-GB" sz="1000" b="1" dirty="0" smtClean="0">
                <a:ln w="12700">
                  <a:noFill/>
                  <a:prstDash val="solid"/>
                </a:ln>
                <a:effectLst>
                  <a:outerShdw blurRad="41275" dist="20320" dir="1800000" algn="tl" rotWithShape="0">
                    <a:srgbClr val="000000">
                      <a:alpha val="40000"/>
                    </a:srgbClr>
                  </a:outerShdw>
                </a:effectLst>
              </a:rPr>
              <a:t>TIG p153</a:t>
            </a:r>
            <a:r>
              <a:rPr lang="en-GB" b="1" dirty="0" smtClean="0">
                <a:ln w="12700">
                  <a:noFill/>
                  <a:prstDash val="solid"/>
                </a:ln>
                <a:effectLst>
                  <a:outerShdw blurRad="41275" dist="20320" dir="1800000" algn="tl" rotWithShape="0">
                    <a:srgbClr val="000000">
                      <a:alpha val="40000"/>
                    </a:srgbClr>
                  </a:outerShdw>
                </a:effectLst>
              </a:rPr>
              <a:t>)</a:t>
            </a:r>
            <a:endParaRPr lang="en-GB" b="1" dirty="0">
              <a:ln w="12700">
                <a:noFill/>
                <a:prstDash val="solid"/>
              </a:ln>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31305054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0960"/>
            <a:ext cx="9144000" cy="6837040"/>
          </a:xfrm>
          <a:prstGeom prst="rect">
            <a:avLst/>
          </a:prstGeom>
        </p:spPr>
      </p:pic>
      <p:sp>
        <p:nvSpPr>
          <p:cNvPr id="3" name="TextBox 2"/>
          <p:cNvSpPr txBox="1"/>
          <p:nvPr/>
        </p:nvSpPr>
        <p:spPr>
          <a:xfrm>
            <a:off x="575556" y="2074783"/>
            <a:ext cx="7992888" cy="2708434"/>
          </a:xfrm>
          <a:prstGeom prst="rect">
            <a:avLst/>
          </a:prstGeom>
          <a:noFill/>
        </p:spPr>
        <p:txBody>
          <a:bodyPr wrap="square" rtlCol="0">
            <a:spAutoFit/>
          </a:bodyPr>
          <a:lstStyle/>
          <a:p>
            <a:r>
              <a:rPr lang="en-GB" sz="40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We have all known in moments of deepest intuition, that our </a:t>
            </a:r>
          </a:p>
          <a:p>
            <a:r>
              <a:rPr lang="en-GB" sz="40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relationship with reality is personal, I and Thou’</a:t>
            </a:r>
          </a:p>
          <a:p>
            <a:pPr algn="r"/>
            <a:r>
              <a:rPr lang="en-GB" sz="1000" b="1" dirty="0" smtClean="0">
                <a:ln w="12700">
                  <a:noFill/>
                  <a:prstDash val="solid"/>
                </a:ln>
                <a:solidFill>
                  <a:srgbClr val="FFFFFF"/>
                </a:solidFill>
                <a:effectLst>
                  <a:outerShdw blurRad="41275" dist="20320" dir="1800000" algn="tl" rotWithShape="0">
                    <a:srgbClr val="000000">
                      <a:alpha val="40000"/>
                    </a:srgbClr>
                  </a:outerShdw>
                </a:effectLst>
              </a:rPr>
              <a:t>(TIG p153)</a:t>
            </a:r>
            <a:endParaRPr lang="en-GB" sz="1000" b="1" dirty="0">
              <a:ln w="12700">
                <a:noFill/>
                <a:prstDash val="solid"/>
              </a:ln>
              <a:solidFill>
                <a:srgbClr val="FFFFFF"/>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89219544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251520" y="3212976"/>
            <a:ext cx="8604448" cy="3323987"/>
          </a:xfrm>
          <a:prstGeom prst="rect">
            <a:avLst/>
          </a:prstGeom>
          <a:noFill/>
        </p:spPr>
        <p:txBody>
          <a:bodyPr wrap="square" rtlCol="0">
            <a:spAutoFit/>
          </a:bodyPr>
          <a:lstStyle/>
          <a:p>
            <a:r>
              <a:rPr lang="en-GB" sz="40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‘immortal longings’ … but be careful not to slip into ‘old grooves’ (the message we play to ourselves) … there is a ‘terrible freedom of choice’</a:t>
            </a:r>
          </a:p>
          <a:p>
            <a:pPr algn="r"/>
            <a:r>
              <a:rPr lang="en-GB" sz="1000" dirty="0" smtClean="0">
                <a:ln w="18415" cmpd="sng">
                  <a:noFill/>
                  <a:prstDash val="solid"/>
                </a:ln>
                <a:solidFill>
                  <a:srgbClr val="FFFFFF"/>
                </a:solidFill>
                <a:effectLst>
                  <a:outerShdw blurRad="63500" dir="3600000" algn="tl" rotWithShape="0">
                    <a:srgbClr val="000000">
                      <a:alpha val="70000"/>
                    </a:srgbClr>
                  </a:outerShdw>
                </a:effectLst>
              </a:rPr>
              <a:t>(TGBG P146)</a:t>
            </a:r>
            <a:endParaRPr lang="en-GB" sz="1000" dirty="0">
              <a:ln w="18415" cmpd="sng">
                <a:no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125350529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85384"/>
          </a:xfrm>
          <a:prstGeom prst="rect">
            <a:avLst/>
          </a:prstGeom>
        </p:spPr>
      </p:pic>
      <p:sp>
        <p:nvSpPr>
          <p:cNvPr id="4" name="TextBox 3"/>
          <p:cNvSpPr txBox="1"/>
          <p:nvPr/>
        </p:nvSpPr>
        <p:spPr>
          <a:xfrm>
            <a:off x="251520" y="3284984"/>
            <a:ext cx="8640960" cy="3323987"/>
          </a:xfrm>
          <a:prstGeom prst="rect">
            <a:avLst/>
          </a:prstGeom>
          <a:noFill/>
        </p:spPr>
        <p:txBody>
          <a:bodyPr wrap="square" rtlCol="0">
            <a:spAutoFit/>
          </a:bodyPr>
          <a:lstStyle/>
          <a:p>
            <a:r>
              <a:rPr lang="en-GB" sz="40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“Only </a:t>
            </a:r>
            <a:r>
              <a:rPr lang="en-GB" sz="4000" b="1" dirty="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connect the prose and the passion, and both will be </a:t>
            </a:r>
            <a:r>
              <a:rPr lang="en-GB" sz="40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exalted, and </a:t>
            </a:r>
            <a:r>
              <a:rPr lang="en-GB" sz="4000" b="1" dirty="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human love will be seen at its highest. Live in fragments </a:t>
            </a:r>
            <a:r>
              <a:rPr lang="en-GB" sz="40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no </a:t>
            </a:r>
            <a:r>
              <a:rPr lang="en-GB" sz="4000" b="1" dirty="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longer</a:t>
            </a:r>
            <a:r>
              <a:rPr lang="en-GB" sz="40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a:t>
            </a:r>
          </a:p>
          <a:p>
            <a:pPr algn="r"/>
            <a:r>
              <a:rPr lang="en-GB" sz="1000" dirty="0" smtClean="0"/>
              <a:t>E M Forster</a:t>
            </a:r>
            <a:endParaRPr lang="en-GB" sz="1000" dirty="0"/>
          </a:p>
        </p:txBody>
      </p:sp>
    </p:spTree>
    <p:extLst>
      <p:ext uri="{BB962C8B-B14F-4D97-AF65-F5344CB8AC3E}">
        <p14:creationId xmlns:p14="http://schemas.microsoft.com/office/powerpoint/2010/main" val="84524882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0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Rectangle 6"/>
          <p:cNvSpPr/>
          <p:nvPr/>
        </p:nvSpPr>
        <p:spPr>
          <a:xfrm>
            <a:off x="459267" y="2967335"/>
            <a:ext cx="8225479" cy="2739211"/>
          </a:xfrm>
          <a:prstGeom prst="rect">
            <a:avLst/>
          </a:prstGeom>
          <a:noFill/>
        </p:spPr>
        <p:txBody>
          <a:bodyPr wrap="none" lIns="91440" tIns="45720" rIns="91440" bIns="45720">
            <a:spAutoFit/>
          </a:bodyPr>
          <a:lstStyle/>
          <a:p>
            <a:pPr algn="ctr"/>
            <a:r>
              <a:rPr lang="en-US" sz="54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‘Meaninglessness is the </a:t>
            </a:r>
          </a:p>
          <a:p>
            <a:pPr algn="ctr"/>
            <a:r>
              <a:rPr lang="en-US" sz="54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worst horror that haunts</a:t>
            </a:r>
            <a:endParaRPr lang="en-US" sz="5400" b="1" dirty="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endParaRPr>
          </a:p>
          <a:p>
            <a:pPr algn="ctr"/>
            <a:r>
              <a:rPr lang="en-US" sz="5400" b="1" dirty="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t</a:t>
            </a:r>
            <a:r>
              <a:rPr lang="en-US" sz="54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his materialist society’</a:t>
            </a:r>
          </a:p>
          <a:p>
            <a:pPr algn="r"/>
            <a:r>
              <a:rPr lang="en-US" sz="1000" b="1" dirty="0" smtClean="0">
                <a:ln w="12700">
                  <a:noFill/>
                  <a:prstDash val="solid"/>
                </a:ln>
                <a:solidFill>
                  <a:srgbClr val="FFFFFF"/>
                </a:solidFill>
                <a:effectLst>
                  <a:outerShdw blurRad="41275" dist="20320" dir="1800000" algn="tl" rotWithShape="0">
                    <a:srgbClr val="000000">
                      <a:alpha val="40000"/>
                    </a:srgbClr>
                  </a:outerShdw>
                </a:effectLst>
              </a:rPr>
              <a:t>(TEG p 83)</a:t>
            </a:r>
          </a:p>
        </p:txBody>
      </p:sp>
    </p:spTree>
    <p:extLst>
      <p:ext uri="{BB962C8B-B14F-4D97-AF65-F5344CB8AC3E}">
        <p14:creationId xmlns:p14="http://schemas.microsoft.com/office/powerpoint/2010/main" val="168961826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3563888" y="828288"/>
            <a:ext cx="5328592" cy="5201424"/>
          </a:xfrm>
          <a:prstGeom prst="rect">
            <a:avLst/>
          </a:prstGeom>
          <a:noFill/>
        </p:spPr>
        <p:txBody>
          <a:bodyPr wrap="square" rtlCol="0">
            <a:spAutoFit/>
          </a:bodyPr>
          <a:lstStyle/>
          <a:p>
            <a:r>
              <a:rPr lang="en-GB" sz="40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‘We are like sweet peas with tendrils reaching out  in blind hope – the plant must just go on growing until it finds the next step and can cling to it’</a:t>
            </a:r>
          </a:p>
          <a:p>
            <a:pPr algn="r"/>
            <a:r>
              <a:rPr lang="en-GB" sz="1200" b="1" dirty="0" smtClean="0">
                <a:ln w="12700">
                  <a:noFill/>
                  <a:prstDash val="solid"/>
                </a:ln>
                <a:solidFill>
                  <a:srgbClr val="FFFFFF"/>
                </a:solidFill>
                <a:effectLst>
                  <a:outerShdw blurRad="41275" dist="20320" dir="1800000" algn="tl" rotWithShape="0">
                    <a:srgbClr val="000000">
                      <a:alpha val="40000"/>
                    </a:srgbClr>
                  </a:outerShdw>
                </a:effectLst>
              </a:rPr>
              <a:t>TIGp29</a:t>
            </a:r>
            <a:endParaRPr lang="en-GB" sz="1200" b="1" dirty="0">
              <a:ln w="12700">
                <a:noFill/>
                <a:prstDash val="solid"/>
              </a:ln>
              <a:solidFill>
                <a:srgbClr val="FFFFFF"/>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043723935"/>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30386" b="13291"/>
          <a:stretch/>
        </p:blipFill>
        <p:spPr>
          <a:xfrm>
            <a:off x="1" y="1"/>
            <a:ext cx="9166832" cy="6858000"/>
          </a:xfrm>
          <a:prstGeom prst="rect">
            <a:avLst/>
          </a:prstGeom>
        </p:spPr>
      </p:pic>
      <p:sp>
        <p:nvSpPr>
          <p:cNvPr id="3" name="TextBox 2"/>
          <p:cNvSpPr txBox="1"/>
          <p:nvPr/>
        </p:nvSpPr>
        <p:spPr>
          <a:xfrm>
            <a:off x="323528" y="4118789"/>
            <a:ext cx="8604448" cy="2739211"/>
          </a:xfrm>
          <a:prstGeom prst="rect">
            <a:avLst/>
          </a:prstGeom>
          <a:noFill/>
        </p:spPr>
        <p:txBody>
          <a:bodyPr wrap="square" rtlCol="0">
            <a:spAutoFit/>
          </a:bodyPr>
          <a:lstStyle/>
          <a:p>
            <a:pPr algn="ctr"/>
            <a:r>
              <a:rPr lang="en-GB" sz="40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‘Any insight which makes us exclaim: ’Oh now I see the connection!’ is potentially </a:t>
            </a:r>
          </a:p>
          <a:p>
            <a:pPr algn="ctr"/>
            <a:r>
              <a:rPr lang="en-GB" sz="40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a new revelation’</a:t>
            </a:r>
          </a:p>
          <a:p>
            <a:pPr algn="r"/>
            <a:r>
              <a:rPr lang="en-GB" sz="1200" b="1" spc="50" dirty="0" smtClean="0">
                <a:ln w="12700" cmpd="sng">
                  <a:noFill/>
                  <a:prstDash val="solid"/>
                </a:ln>
                <a:solidFill>
                  <a:schemeClr val="accent6">
                    <a:tint val="1000"/>
                  </a:schemeClr>
                </a:solidFill>
                <a:effectLst>
                  <a:glow rad="53100">
                    <a:schemeClr val="accent6">
                      <a:satMod val="180000"/>
                      <a:alpha val="30000"/>
                    </a:schemeClr>
                  </a:glow>
                </a:effectLst>
              </a:rPr>
              <a:t>TGBGp72</a:t>
            </a:r>
            <a:endParaRPr lang="en-GB" sz="1200" b="1" spc="50" dirty="0">
              <a:ln w="12700" cmpd="sng">
                <a:noFill/>
                <a:prstDash val="solid"/>
              </a:ln>
              <a:solidFill>
                <a:schemeClr val="accent6">
                  <a:tint val="1000"/>
                </a:schemeClr>
              </a:solidFill>
              <a:effectLst>
                <a:glow rad="53100">
                  <a:schemeClr val="accent6">
                    <a:satMod val="180000"/>
                    <a:alpha val="30000"/>
                  </a:schemeClr>
                </a:glow>
              </a:effectLst>
            </a:endParaRPr>
          </a:p>
        </p:txBody>
      </p:sp>
    </p:spTree>
    <p:extLst>
      <p:ext uri="{BB962C8B-B14F-4D97-AF65-F5344CB8AC3E}">
        <p14:creationId xmlns:p14="http://schemas.microsoft.com/office/powerpoint/2010/main" val="260999157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251520" y="2151728"/>
            <a:ext cx="5472608" cy="2554545"/>
          </a:xfrm>
          <a:prstGeom prst="rect">
            <a:avLst/>
          </a:prstGeom>
          <a:noFill/>
        </p:spPr>
        <p:txBody>
          <a:bodyPr wrap="square" rtlCol="0">
            <a:spAutoFit/>
          </a:bodyPr>
          <a:lstStyle/>
          <a:p>
            <a:r>
              <a:rPr lang="en-GB" sz="40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‘I </a:t>
            </a:r>
            <a:r>
              <a:rPr lang="en-GB" sz="4000" b="1" dirty="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noticed that many times along the </a:t>
            </a:r>
            <a:r>
              <a:rPr lang="en-GB" sz="40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path </a:t>
            </a:r>
            <a:r>
              <a:rPr lang="en-GB" sz="4000" b="1" dirty="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of life, there was </a:t>
            </a:r>
            <a:r>
              <a:rPr lang="en-GB" sz="40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only </a:t>
            </a:r>
            <a:r>
              <a:rPr lang="en-GB" sz="4000" b="1" dirty="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one set of </a:t>
            </a:r>
            <a:r>
              <a:rPr lang="en-GB" sz="40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footprints’</a:t>
            </a:r>
            <a:endParaRPr lang="en-GB" sz="4000" b="1" dirty="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429343029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17906" b="14900"/>
          <a:stretch/>
        </p:blipFill>
        <p:spPr>
          <a:xfrm>
            <a:off x="0" y="0"/>
            <a:ext cx="9180512" cy="6858000"/>
          </a:xfrm>
          <a:prstGeom prst="rect">
            <a:avLst/>
          </a:prstGeom>
        </p:spPr>
      </p:pic>
      <p:sp>
        <p:nvSpPr>
          <p:cNvPr id="3" name="TextBox 2"/>
          <p:cNvSpPr txBox="1"/>
          <p:nvPr/>
        </p:nvSpPr>
        <p:spPr>
          <a:xfrm>
            <a:off x="346248" y="3930149"/>
            <a:ext cx="8451504" cy="2739211"/>
          </a:xfrm>
          <a:prstGeom prst="rect">
            <a:avLst/>
          </a:prstGeom>
          <a:noFill/>
          <a:effectLst>
            <a:glow rad="63500">
              <a:schemeClr val="accent2">
                <a:satMod val="175000"/>
                <a:alpha val="40000"/>
              </a:schemeClr>
            </a:glow>
          </a:effectLst>
        </p:spPr>
        <p:txBody>
          <a:bodyPr wrap="square" rtlCol="0">
            <a:spAutoFit/>
          </a:bodyPr>
          <a:lstStyle/>
          <a:p>
            <a:r>
              <a:rPr lang="en-GB" sz="32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‘I am not interested in finding gaps in our scientific knowledge in which to track down the footprints of God.  Mystery is not the unexplained but the question that persists beyond all possible explanation’</a:t>
            </a:r>
          </a:p>
          <a:p>
            <a:pPr algn="r"/>
            <a:r>
              <a:rPr lang="en-GB" sz="1200" b="1" dirty="0" smtClean="0">
                <a:ln w="12700">
                  <a:noFill/>
                  <a:prstDash val="solid"/>
                </a:ln>
                <a:solidFill>
                  <a:srgbClr val="FFFFFF"/>
                </a:solidFill>
                <a:effectLst>
                  <a:outerShdw blurRad="41275" dist="20320" dir="1800000" algn="tl" rotWithShape="0">
                    <a:srgbClr val="000000">
                      <a:alpha val="40000"/>
                    </a:srgbClr>
                  </a:outerShdw>
                </a:effectLst>
              </a:rPr>
              <a:t>TIGp4</a:t>
            </a:r>
            <a:endParaRPr lang="en-GB" sz="1200" b="1" dirty="0">
              <a:ln w="12700">
                <a:noFill/>
                <a:prstDash val="solid"/>
              </a:ln>
              <a:solidFill>
                <a:srgbClr val="FFFFFF"/>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65943948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395536" y="332656"/>
            <a:ext cx="6192688" cy="707886"/>
          </a:xfrm>
          <a:prstGeom prst="rect">
            <a:avLst/>
          </a:prstGeom>
          <a:noFill/>
        </p:spPr>
        <p:txBody>
          <a:bodyPr wrap="square" rtlCol="0">
            <a:spAutoFit/>
          </a:bodyPr>
          <a:lstStyle/>
          <a:p>
            <a:r>
              <a:rPr lang="en-GB" sz="40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Invisible connections</a:t>
            </a:r>
            <a:endParaRPr lang="en-GB" sz="4000" b="1" dirty="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51944146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BEBA8EAE-BF5A-486C-A8C5-ECC9F3942E4B}">
                <a14:imgProps xmlns:a14="http://schemas.microsoft.com/office/drawing/2010/main">
                  <a14:imgLayer r:embed="rId4">
                    <a14:imgEffect>
                      <a14:sharpenSoften amount="78000"/>
                    </a14:imgEffect>
                    <a14:imgEffect>
                      <a14:colorTemperature colorTemp="11500"/>
                    </a14:imgEffect>
                    <a14:imgEffect>
                      <a14:saturation sat="83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6512" y="0"/>
            <a:ext cx="9252520" cy="6858000"/>
          </a:xfrm>
          <a:prstGeom prst="rect">
            <a:avLst/>
          </a:prstGeom>
        </p:spPr>
      </p:pic>
      <p:sp>
        <p:nvSpPr>
          <p:cNvPr id="4" name="TextBox 3"/>
          <p:cNvSpPr txBox="1"/>
          <p:nvPr/>
        </p:nvSpPr>
        <p:spPr>
          <a:xfrm>
            <a:off x="2699792" y="4365104"/>
            <a:ext cx="6192688" cy="2123658"/>
          </a:xfrm>
          <a:prstGeom prst="rect">
            <a:avLst/>
          </a:prstGeom>
          <a:noFill/>
        </p:spPr>
        <p:txBody>
          <a:bodyPr wrap="square" rtlCol="0">
            <a:spAutoFit/>
          </a:bodyPr>
          <a:lstStyle/>
          <a:p>
            <a:r>
              <a:rPr lang="en-GB" sz="40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Meaning is hidden within everything, awaiting our recognition</a:t>
            </a:r>
          </a:p>
          <a:p>
            <a:pPr algn="r"/>
            <a:r>
              <a:rPr lang="en-GB" sz="1200" b="1" dirty="0" smtClean="0">
                <a:ln w="12700">
                  <a:noFill/>
                  <a:prstDash val="solid"/>
                </a:ln>
                <a:solidFill>
                  <a:srgbClr val="FFFFFF"/>
                </a:solidFill>
                <a:effectLst>
                  <a:outerShdw blurRad="41275" dist="20320" dir="1800000" algn="tl" rotWithShape="0">
                    <a:srgbClr val="000000">
                      <a:alpha val="40000"/>
                    </a:srgbClr>
                  </a:outerShdw>
                </a:effectLst>
              </a:rPr>
              <a:t>TEGp87</a:t>
            </a:r>
            <a:endParaRPr lang="en-GB" sz="1200" b="1" dirty="0">
              <a:ln w="12700">
                <a:noFill/>
                <a:prstDash val="solid"/>
              </a:ln>
              <a:solidFill>
                <a:srgbClr val="FFFFFF"/>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98344844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 y="0"/>
            <a:ext cx="9144000" cy="6858000"/>
          </a:xfrm>
          <a:prstGeom prst="rect">
            <a:avLst/>
          </a:prstGeom>
        </p:spPr>
      </p:pic>
      <p:sp>
        <p:nvSpPr>
          <p:cNvPr id="4" name="TextBox 3"/>
          <p:cNvSpPr txBox="1"/>
          <p:nvPr/>
        </p:nvSpPr>
        <p:spPr>
          <a:xfrm>
            <a:off x="1223628" y="3861048"/>
            <a:ext cx="6696745" cy="2723823"/>
          </a:xfrm>
          <a:prstGeom prst="rect">
            <a:avLst/>
          </a:prstGeom>
          <a:noFill/>
        </p:spPr>
        <p:txBody>
          <a:bodyPr wrap="square" rtlCol="0">
            <a:spAutoFit/>
          </a:bodyPr>
          <a:lstStyle/>
          <a:p>
            <a:r>
              <a:rPr lang="en-GB" sz="32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‘He </a:t>
            </a:r>
            <a:r>
              <a:rPr lang="en-GB" sz="3200" b="1" dirty="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who never loved  before discovers in the awareness of waiting the awareness of  </a:t>
            </a:r>
            <a:r>
              <a:rPr lang="en-GB" sz="32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loving and entry in life, his </a:t>
            </a:r>
            <a:r>
              <a:rPr lang="en-GB" sz="3200" b="1" dirty="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(or her) resurrection’ </a:t>
            </a:r>
            <a:endParaRPr lang="en-GB" sz="32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endParaRPr>
          </a:p>
          <a:p>
            <a:pPr algn="r"/>
            <a:r>
              <a:rPr lang="en-GB" sz="1200" b="1" dirty="0" smtClean="0">
                <a:ln w="12700">
                  <a:noFill/>
                  <a:prstDash val="solid"/>
                </a:ln>
                <a:solidFill>
                  <a:srgbClr val="FFFFFF"/>
                </a:solidFill>
                <a:effectLst>
                  <a:outerShdw blurRad="41275" dist="20320" dir="1800000" algn="tl" rotWithShape="0">
                    <a:srgbClr val="000000">
                      <a:alpha val="40000"/>
                    </a:srgbClr>
                  </a:outerShdw>
                </a:effectLst>
              </a:rPr>
              <a:t>(</a:t>
            </a:r>
            <a:r>
              <a:rPr lang="en-GB" sz="1200" b="1" dirty="0">
                <a:ln w="12700">
                  <a:noFill/>
                  <a:prstDash val="solid"/>
                </a:ln>
                <a:solidFill>
                  <a:srgbClr val="FFFFFF"/>
                </a:solidFill>
                <a:effectLst>
                  <a:outerShdw blurRad="41275" dist="20320" dir="1800000" algn="tl" rotWithShape="0">
                    <a:srgbClr val="000000">
                      <a:alpha val="40000"/>
                    </a:srgbClr>
                  </a:outerShdw>
                </a:effectLst>
              </a:rPr>
              <a:t>TSOW p.97)</a:t>
            </a:r>
          </a:p>
        </p:txBody>
      </p:sp>
    </p:spTree>
    <p:extLst>
      <p:ext uri="{BB962C8B-B14F-4D97-AF65-F5344CB8AC3E}">
        <p14:creationId xmlns:p14="http://schemas.microsoft.com/office/powerpoint/2010/main" val="358681496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395536" y="2852936"/>
            <a:ext cx="8352928" cy="707886"/>
          </a:xfrm>
          <a:prstGeom prst="rect">
            <a:avLst/>
          </a:prstGeom>
          <a:noFill/>
        </p:spPr>
        <p:txBody>
          <a:bodyPr wrap="square" rtlCol="0">
            <a:spAutoFit/>
          </a:bodyPr>
          <a:lstStyle/>
          <a:p>
            <a:r>
              <a:rPr lang="en-GB" sz="40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Born with an intuition of mortality</a:t>
            </a:r>
            <a:endParaRPr lang="en-GB" sz="4000" b="1" dirty="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61919983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b="49911"/>
          <a:stretch/>
        </p:blipFill>
        <p:spPr>
          <a:xfrm>
            <a:off x="0" y="-12251"/>
            <a:ext cx="9144000" cy="6870251"/>
          </a:xfrm>
          <a:prstGeom prst="rect">
            <a:avLst/>
          </a:prstGeom>
        </p:spPr>
      </p:pic>
      <p:sp>
        <p:nvSpPr>
          <p:cNvPr id="3" name="TextBox 2"/>
          <p:cNvSpPr txBox="1"/>
          <p:nvPr/>
        </p:nvSpPr>
        <p:spPr>
          <a:xfrm>
            <a:off x="611560" y="4293096"/>
            <a:ext cx="7992888" cy="1754326"/>
          </a:xfrm>
          <a:prstGeom prst="rect">
            <a:avLst/>
          </a:prstGeom>
          <a:noFill/>
          <a:effectLst>
            <a:glow rad="101600">
              <a:schemeClr val="accent2">
                <a:satMod val="175000"/>
                <a:alpha val="40000"/>
              </a:schemeClr>
            </a:glow>
          </a:effectLst>
        </p:spPr>
        <p:txBody>
          <a:bodyPr wrap="square" rtlCol="0">
            <a:spAutoFit/>
          </a:bodyPr>
          <a:lstStyle/>
          <a:p>
            <a:pPr algn="ctr"/>
            <a:r>
              <a:rPr lang="en-GB" sz="54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Pater, </a:t>
            </a:r>
            <a:r>
              <a:rPr lang="en-GB" sz="5400" b="1" dirty="0" err="1"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dimitte</a:t>
            </a:r>
            <a:r>
              <a:rPr lang="en-GB" sz="54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 </a:t>
            </a:r>
            <a:r>
              <a:rPr lang="en-GB" sz="5400" b="1" dirty="0" err="1"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illis</a:t>
            </a:r>
            <a:r>
              <a:rPr lang="en-GB" sz="54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 </a:t>
            </a:r>
            <a:r>
              <a:rPr lang="en-GB" sz="5400" b="1" dirty="0" err="1"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quia</a:t>
            </a:r>
            <a:r>
              <a:rPr lang="en-GB" sz="54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 </a:t>
            </a:r>
            <a:r>
              <a:rPr lang="en-GB" sz="5400" b="1" dirty="0" err="1"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nesciunt</a:t>
            </a:r>
            <a:r>
              <a:rPr lang="en-GB" sz="54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 quid </a:t>
            </a:r>
            <a:r>
              <a:rPr lang="en-GB" sz="5400" b="1" dirty="0" err="1"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faciunt</a:t>
            </a:r>
            <a:endParaRPr lang="en-GB" sz="5400" b="1" dirty="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50617480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797496" y="3645024"/>
            <a:ext cx="7549009" cy="2369880"/>
          </a:xfrm>
          <a:prstGeom prst="rect">
            <a:avLst/>
          </a:prstGeom>
          <a:noFill/>
        </p:spPr>
        <p:txBody>
          <a:bodyPr wrap="square" rtlCol="0">
            <a:spAutoFit/>
          </a:bodyPr>
          <a:lstStyle/>
          <a:p>
            <a:r>
              <a:rPr lang="en-GB" sz="40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‘God’s catalysts bring things to a head.  They force a decision’ </a:t>
            </a:r>
          </a:p>
          <a:p>
            <a:pPr algn="r"/>
            <a:r>
              <a:rPr lang="en-GB" sz="11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(TIG p81)</a:t>
            </a:r>
            <a:r>
              <a:rPr lang="en-GB"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endParaRPr lang="en-GB" sz="11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62722821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737574" y="836712"/>
            <a:ext cx="7668853" cy="1323439"/>
          </a:xfrm>
          <a:prstGeom prst="rect">
            <a:avLst/>
          </a:prstGeom>
          <a:noFill/>
        </p:spPr>
        <p:txBody>
          <a:bodyPr wrap="square" rtlCol="0">
            <a:spAutoFit/>
          </a:bodyPr>
          <a:lstStyle/>
          <a:p>
            <a:r>
              <a:rPr lang="en-GB" sz="40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‘In </a:t>
            </a:r>
            <a:r>
              <a:rPr lang="en-GB" sz="4000" b="1" dirty="0" err="1"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manus</a:t>
            </a:r>
            <a:r>
              <a:rPr lang="en-GB" sz="40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 </a:t>
            </a:r>
            <a:r>
              <a:rPr lang="en-GB" sz="4000" b="1" dirty="0" err="1"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tuas</a:t>
            </a:r>
            <a:r>
              <a:rPr lang="en-GB" sz="40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 </a:t>
            </a:r>
            <a:r>
              <a:rPr lang="en-GB" sz="4000" b="1" dirty="0" err="1"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Domine</a:t>
            </a:r>
            <a:r>
              <a:rPr lang="en-GB" sz="40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 </a:t>
            </a:r>
            <a:r>
              <a:rPr lang="en-GB" sz="4000" b="1" dirty="0" err="1"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commendo</a:t>
            </a:r>
            <a:r>
              <a:rPr lang="en-GB" sz="40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 </a:t>
            </a:r>
            <a:r>
              <a:rPr lang="en-GB" sz="4000" b="1" dirty="0" err="1"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spiritum</a:t>
            </a:r>
            <a:r>
              <a:rPr lang="en-GB" sz="40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 </a:t>
            </a:r>
            <a:r>
              <a:rPr lang="en-GB" sz="4000" b="1" dirty="0" err="1"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meum</a:t>
            </a:r>
            <a:r>
              <a:rPr lang="en-GB" sz="40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 </a:t>
            </a:r>
            <a:r>
              <a:rPr lang="en-GB" sz="11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(TIG p90)</a:t>
            </a:r>
            <a:r>
              <a:rPr lang="en-GB"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endParaRPr lang="en-GB" sz="11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11784850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extBox 6"/>
          <p:cNvSpPr txBox="1"/>
          <p:nvPr/>
        </p:nvSpPr>
        <p:spPr>
          <a:xfrm>
            <a:off x="467544" y="3866272"/>
            <a:ext cx="6984777" cy="1938992"/>
          </a:xfrm>
          <a:prstGeom prst="rect">
            <a:avLst/>
          </a:prstGeom>
          <a:noFill/>
        </p:spPr>
        <p:txBody>
          <a:bodyPr wrap="square" rtlCol="0">
            <a:spAutoFit/>
          </a:bodyPr>
          <a:lstStyle/>
          <a:p>
            <a:r>
              <a:rPr lang="en-GB" sz="40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God, I’m reaching out </a:t>
            </a:r>
          </a:p>
          <a:p>
            <a:r>
              <a:rPr lang="en-GB" sz="40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to you – come and </a:t>
            </a:r>
          </a:p>
          <a:p>
            <a:r>
              <a:rPr lang="en-GB" sz="40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hold me</a:t>
            </a:r>
            <a:endParaRPr lang="en-GB" sz="4000" b="1" dirty="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04518557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3779912" y="692696"/>
            <a:ext cx="4968552" cy="1754327"/>
          </a:xfrm>
          <a:prstGeom prst="rect">
            <a:avLst/>
          </a:prstGeom>
          <a:noFill/>
        </p:spPr>
        <p:txBody>
          <a:bodyPr wrap="square" rtlCol="0">
            <a:spAutoFit/>
          </a:bodyPr>
          <a:lstStyle/>
          <a:p>
            <a:pPr algn="r"/>
            <a:r>
              <a:rPr lang="en-GB" sz="5400" b="1" dirty="0" smtClean="0">
                <a:ln w="18000">
                  <a:solidFill>
                    <a:schemeClr val="accent2">
                      <a:satMod val="140000"/>
                    </a:schemeClr>
                  </a:solidFill>
                  <a:prstDash val="solid"/>
                  <a:miter lim="800000"/>
                </a:ln>
                <a:solidFill>
                  <a:srgbClr val="FFFFFF"/>
                </a:solidFill>
                <a:effectLst>
                  <a:outerShdw blurRad="25500" dist="23000" dir="7020000" algn="tl">
                    <a:srgbClr val="000000">
                      <a:alpha val="50000"/>
                    </a:srgbClr>
                  </a:outerShdw>
                </a:effectLst>
              </a:rPr>
              <a:t>If trees could talk!</a:t>
            </a:r>
            <a:endParaRPr lang="en-GB" sz="5400" b="1" dirty="0">
              <a:ln w="18000">
                <a:solidFill>
                  <a:schemeClr val="accent2">
                    <a:satMod val="140000"/>
                  </a:schemeClr>
                </a:solidFill>
                <a:prstDash val="solid"/>
                <a:miter lim="800000"/>
              </a:ln>
              <a:solidFill>
                <a:srgbClr val="FFFFFF"/>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356647873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1187624" y="3429000"/>
            <a:ext cx="6768752" cy="1569660"/>
          </a:xfrm>
          <a:prstGeom prst="rect">
            <a:avLst/>
          </a:prstGeom>
          <a:noFill/>
        </p:spPr>
        <p:txBody>
          <a:bodyPr wrap="square" rtlCol="0">
            <a:spAutoFit/>
          </a:bodyPr>
          <a:lstStyle/>
          <a:p>
            <a:pPr algn="ctr"/>
            <a:r>
              <a:rPr lang="en-GB" sz="4800" b="1" dirty="0" smtClean="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rPr>
              <a:t>Their stories to inspire you</a:t>
            </a:r>
            <a:endParaRPr lang="en-GB" sz="4800" b="1" dirty="0">
              <a:ln w="12700">
                <a:solidFill>
                  <a:schemeClr val="tx2">
                    <a:satMod val="155000"/>
                  </a:schemeClr>
                </a:solidFill>
                <a:prstDash val="solid"/>
              </a:ln>
              <a:solidFill>
                <a:srgbClr val="FFFFFF"/>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6322428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467544" y="1268760"/>
            <a:ext cx="3312368" cy="5189512"/>
          </a:xfrm>
          <a:solidFill>
            <a:schemeClr val="accent6">
              <a:lumMod val="20000"/>
              <a:lumOff val="80000"/>
            </a:schemeClr>
          </a:solidFill>
        </p:spPr>
        <p:txBody>
          <a:bodyPr wrap="square" anchor="t">
            <a:spAutoFit/>
          </a:bodyPr>
          <a:lstStyle/>
          <a:p>
            <a:pPr marL="457200" indent="-457200"/>
            <a:r>
              <a:rPr lang="en-GB" sz="2000" i="1" dirty="0" smtClean="0">
                <a:solidFill>
                  <a:schemeClr val="accent6"/>
                </a:solidFill>
              </a:rPr>
              <a:t>“</a:t>
            </a:r>
            <a:r>
              <a:rPr lang="en-GB" sz="2000" b="1" i="1" dirty="0" smtClean="0">
                <a:solidFill>
                  <a:schemeClr val="accent6"/>
                </a:solidFill>
              </a:rPr>
              <a:t>From my own experience</a:t>
            </a:r>
          </a:p>
          <a:p>
            <a:pPr marL="457200" indent="-457200"/>
            <a:r>
              <a:rPr lang="en-GB" sz="2000" b="1" i="1" dirty="0" smtClean="0">
                <a:solidFill>
                  <a:schemeClr val="accent6"/>
                </a:solidFill>
              </a:rPr>
              <a:t> of life and as an Anna </a:t>
            </a:r>
          </a:p>
          <a:p>
            <a:pPr marL="457200" indent="-457200"/>
            <a:r>
              <a:rPr lang="en-GB" sz="2000" b="1" i="1" dirty="0" smtClean="0">
                <a:solidFill>
                  <a:schemeClr val="accent6"/>
                </a:solidFill>
              </a:rPr>
              <a:t>Chaplain to Older People,</a:t>
            </a:r>
          </a:p>
          <a:p>
            <a:pPr marL="457200" indent="-457200"/>
            <a:r>
              <a:rPr lang="en-GB" sz="2000" b="1" i="1" dirty="0" smtClean="0">
                <a:solidFill>
                  <a:schemeClr val="accent6"/>
                </a:solidFill>
              </a:rPr>
              <a:t> I know that memories </a:t>
            </a:r>
          </a:p>
          <a:p>
            <a:pPr marL="457200" indent="-457200"/>
            <a:r>
              <a:rPr lang="en-GB" sz="2000" b="1" i="1" dirty="0" smtClean="0">
                <a:solidFill>
                  <a:schemeClr val="accent6"/>
                </a:solidFill>
              </a:rPr>
              <a:t>can hold or release </a:t>
            </a:r>
          </a:p>
          <a:p>
            <a:pPr marL="457200" indent="-457200"/>
            <a:r>
              <a:rPr lang="en-GB" sz="2000" b="1" i="1" dirty="0" smtClean="0">
                <a:solidFill>
                  <a:schemeClr val="accent6"/>
                </a:solidFill>
              </a:rPr>
              <a:t>people.  This late season </a:t>
            </a:r>
          </a:p>
          <a:p>
            <a:pPr marL="457200" indent="-457200"/>
            <a:r>
              <a:rPr lang="en-GB" sz="2000" b="1" i="1" dirty="0" smtClean="0">
                <a:solidFill>
                  <a:schemeClr val="accent6"/>
                </a:solidFill>
              </a:rPr>
              <a:t>is one to embrace rather </a:t>
            </a:r>
          </a:p>
          <a:p>
            <a:pPr marL="457200" indent="-457200"/>
            <a:r>
              <a:rPr lang="en-GB" sz="2000" b="1" i="1" dirty="0" smtClean="0">
                <a:solidFill>
                  <a:schemeClr val="accent6"/>
                </a:solidFill>
              </a:rPr>
              <a:t>than resent – and your </a:t>
            </a:r>
          </a:p>
          <a:p>
            <a:pPr marL="457200" indent="-457200"/>
            <a:r>
              <a:rPr lang="en-GB" sz="2000" b="1" i="1" dirty="0" smtClean="0">
                <a:solidFill>
                  <a:schemeClr val="accent6"/>
                </a:solidFill>
              </a:rPr>
              <a:t>perspective might be </a:t>
            </a:r>
          </a:p>
          <a:p>
            <a:pPr marL="457200" indent="-457200"/>
            <a:r>
              <a:rPr lang="en-GB" sz="2000" b="1" i="1" dirty="0" smtClean="0">
                <a:solidFill>
                  <a:schemeClr val="accent6"/>
                </a:solidFill>
              </a:rPr>
              <a:t>totally changed by </a:t>
            </a:r>
          </a:p>
          <a:p>
            <a:pPr marL="457200" indent="-457200"/>
            <a:r>
              <a:rPr lang="en-GB" sz="2000" b="1" i="1" dirty="0" smtClean="0">
                <a:solidFill>
                  <a:schemeClr val="accent6"/>
                </a:solidFill>
              </a:rPr>
              <a:t>discovering the </a:t>
            </a:r>
          </a:p>
          <a:p>
            <a:pPr marL="457200" indent="-457200"/>
            <a:r>
              <a:rPr lang="en-GB" sz="2000" b="1" i="1" dirty="0" smtClean="0">
                <a:solidFill>
                  <a:schemeClr val="accent6"/>
                </a:solidFill>
              </a:rPr>
              <a:t>connected life”</a:t>
            </a:r>
            <a:r>
              <a:rPr lang="en-GB" sz="2000" i="1" dirty="0" smtClean="0">
                <a:solidFill>
                  <a:schemeClr val="accent6"/>
                </a:solidFill>
              </a:rPr>
              <a:t>  </a:t>
            </a:r>
          </a:p>
          <a:p>
            <a:pPr algn="ctr"/>
            <a:r>
              <a:rPr lang="en-GB" sz="2800" b="1" i="1" dirty="0" smtClean="0">
                <a:solidFill>
                  <a:schemeClr val="accent6"/>
                </a:solidFill>
                <a:latin typeface="Dolphin" pitchFamily="34" charset="0"/>
              </a:rPr>
              <a:t>Debbie Thrower</a:t>
            </a:r>
            <a:endParaRPr lang="en-GB" dirty="0"/>
          </a:p>
        </p:txBody>
      </p:sp>
      <p:sp>
        <p:nvSpPr>
          <p:cNvPr id="2" name="Title 1"/>
          <p:cNvSpPr>
            <a:spLocks noGrp="1"/>
          </p:cNvSpPr>
          <p:nvPr>
            <p:ph type="title" idx="4294967295"/>
          </p:nvPr>
        </p:nvSpPr>
        <p:spPr>
          <a:xfrm>
            <a:off x="1763688" y="332656"/>
            <a:ext cx="5544617" cy="1133475"/>
          </a:xfrm>
        </p:spPr>
        <p:txBody>
          <a:bodyPr/>
          <a:lstStyle/>
          <a:p>
            <a:r>
              <a:rPr lang="en-GB" dirty="0" smtClean="0"/>
              <a:t/>
            </a:r>
            <a:br>
              <a:rPr lang="en-GB" dirty="0" smtClean="0"/>
            </a:br>
            <a:r>
              <a:rPr lang="en-GB" b="1" dirty="0" smtClean="0">
                <a:solidFill>
                  <a:schemeClr val="accent6">
                    <a:lumMod val="60000"/>
                    <a:lumOff val="40000"/>
                  </a:schemeClr>
                </a:solidFill>
              </a:rPr>
              <a:t>Debbie</a:t>
            </a:r>
            <a:r>
              <a:rPr lang="en-GB" dirty="0" smtClean="0"/>
              <a:t/>
            </a:r>
            <a:br>
              <a:rPr lang="en-GB" dirty="0" smtClean="0"/>
            </a:br>
            <a:r>
              <a:rPr lang="en-GB" dirty="0" smtClean="0"/>
              <a:t/>
            </a:r>
            <a:br>
              <a:rPr lang="en-GB" dirty="0" smtClean="0"/>
            </a:br>
            <a:endParaRPr lang="en-GB" dirty="0"/>
          </a:p>
        </p:txBody>
      </p:sp>
      <p:pic>
        <p:nvPicPr>
          <p:cNvPr id="7" name="Picture 6" descr="debbie thrower 2014.jpg"/>
          <p:cNvPicPr>
            <a:picLocks noChangeAspect="1"/>
          </p:cNvPicPr>
          <p:nvPr/>
        </p:nvPicPr>
        <p:blipFill>
          <a:blip r:embed="rId3" cstate="print"/>
          <a:stretch>
            <a:fillRect/>
          </a:stretch>
        </p:blipFill>
        <p:spPr>
          <a:xfrm>
            <a:off x="4211959" y="1300777"/>
            <a:ext cx="4347713" cy="515255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6016" y="764704"/>
            <a:ext cx="3584377" cy="779686"/>
          </a:xfrm>
        </p:spPr>
        <p:txBody>
          <a:bodyPr/>
          <a:lstStyle/>
          <a:p>
            <a:pPr algn="ctr"/>
            <a:r>
              <a:rPr lang="en-GB" sz="4000" dirty="0" smtClean="0">
                <a:solidFill>
                  <a:schemeClr val="accent6">
                    <a:lumMod val="60000"/>
                    <a:lumOff val="40000"/>
                  </a:schemeClr>
                </a:solidFill>
              </a:rPr>
              <a:t>John</a:t>
            </a:r>
            <a:endParaRPr lang="en-GB" sz="4000" dirty="0"/>
          </a:p>
        </p:txBody>
      </p:sp>
      <p:pic>
        <p:nvPicPr>
          <p:cNvPr id="5" name="Content Placeholder 4" descr="john barrett 2014.jpg"/>
          <p:cNvPicPr>
            <a:picLocks noGrp="1" noChangeAspect="1"/>
          </p:cNvPicPr>
          <p:nvPr>
            <p:ph idx="1"/>
          </p:nvPr>
        </p:nvPicPr>
        <p:blipFill>
          <a:blip r:embed="rId3" cstate="print"/>
          <a:stretch>
            <a:fillRect/>
          </a:stretch>
        </p:blipFill>
        <p:spPr>
          <a:xfrm>
            <a:off x="4235368" y="2420888"/>
            <a:ext cx="4687859" cy="4032448"/>
          </a:xfrm>
        </p:spPr>
      </p:pic>
      <p:sp>
        <p:nvSpPr>
          <p:cNvPr id="4" name="Text Placeholder 3"/>
          <p:cNvSpPr>
            <a:spLocks noGrp="1"/>
          </p:cNvSpPr>
          <p:nvPr>
            <p:ph type="body" sz="half" idx="2"/>
          </p:nvPr>
        </p:nvSpPr>
        <p:spPr>
          <a:xfrm>
            <a:off x="179512" y="332656"/>
            <a:ext cx="3888432" cy="6264696"/>
          </a:xfrm>
          <a:solidFill>
            <a:schemeClr val="accent2">
              <a:lumMod val="20000"/>
              <a:lumOff val="80000"/>
            </a:schemeClr>
          </a:solidFill>
          <a:ln>
            <a:noFill/>
          </a:ln>
        </p:spPr>
        <p:txBody>
          <a:bodyPr/>
          <a:lstStyle/>
          <a:p>
            <a:pPr>
              <a:lnSpc>
                <a:spcPct val="100000"/>
              </a:lnSpc>
              <a:spcBef>
                <a:spcPts val="0"/>
              </a:spcBef>
            </a:pPr>
            <a:r>
              <a:rPr lang="en-GB" sz="2400" i="1" dirty="0" smtClean="0">
                <a:solidFill>
                  <a:schemeClr val="accent6"/>
                </a:solidFill>
              </a:rPr>
              <a:t>As I reflect back over my life I think the most satisfying thing has been about building relationships with people and with God.  </a:t>
            </a:r>
          </a:p>
          <a:p>
            <a:pPr>
              <a:lnSpc>
                <a:spcPct val="100000"/>
              </a:lnSpc>
              <a:spcBef>
                <a:spcPts val="0"/>
              </a:spcBef>
            </a:pPr>
            <a:r>
              <a:rPr lang="en-GB" sz="2400" i="1" dirty="0" smtClean="0">
                <a:solidFill>
                  <a:schemeClr val="accent6"/>
                </a:solidFill>
              </a:rPr>
              <a:t>The Bible enables me to learn and understand about who God is, what Jesus has done for me, how to relate to other people and having the person called the Holy Spirit live inside me.  This gives me total peace and confidence each and every day.</a:t>
            </a:r>
            <a:endParaRPr lang="en-GB" sz="2400" dirty="0" smtClean="0">
              <a:solidFill>
                <a:schemeClr val="accent6"/>
              </a:solidFill>
            </a:endParaRPr>
          </a:p>
          <a:p>
            <a:endParaRPr lang="en-GB" dirty="0"/>
          </a:p>
        </p:txBody>
      </p:sp>
    </p:spTree>
    <p:extLst>
      <p:ext uri="{BB962C8B-B14F-4D97-AF65-F5344CB8AC3E}">
        <p14:creationId xmlns:p14="http://schemas.microsoft.com/office/powerpoint/2010/main" val="3703302644"/>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5076056" y="1097180"/>
            <a:ext cx="3888432" cy="5561280"/>
          </a:xfrm>
          <a:solidFill>
            <a:schemeClr val="accent6">
              <a:lumMod val="20000"/>
              <a:lumOff val="80000"/>
            </a:schemeClr>
          </a:solidFill>
        </p:spPr>
        <p:txBody>
          <a:bodyPr wrap="square" anchor="t">
            <a:spAutoFit/>
          </a:bodyPr>
          <a:lstStyle/>
          <a:p>
            <a:pPr marL="457200" indent="-457200"/>
            <a:r>
              <a:rPr lang="en-GB" sz="2000" dirty="0" smtClean="0"/>
              <a:t>   </a:t>
            </a:r>
            <a:r>
              <a:rPr lang="en-GB" sz="2000" dirty="0" smtClean="0">
                <a:solidFill>
                  <a:schemeClr val="accent6"/>
                </a:solidFill>
              </a:rPr>
              <a:t>   Just </a:t>
            </a:r>
            <a:r>
              <a:rPr lang="en-GB" sz="2000" dirty="0">
                <a:solidFill>
                  <a:schemeClr val="accent6"/>
                </a:solidFill>
              </a:rPr>
              <a:t>6 years ago I was diagnosed with kidney cancer.  Normally this would have been a very frightening time for my husband and me.  However, having been Christians for many years we have a strong faith in God our heavenly Father.  In His loving and faithful way He gave us an enormous amount of peace beyond our understanding.  We have had trials and tribulations since that time but the assurance and peace that God gave us at that difficult time has remained with us. Praise Him</a:t>
            </a:r>
            <a:r>
              <a:rPr lang="en-GB" sz="2000" dirty="0" smtClean="0">
                <a:solidFill>
                  <a:schemeClr val="accent6"/>
                </a:solidFill>
              </a:rPr>
              <a:t>.</a:t>
            </a:r>
            <a:endParaRPr lang="en-GB" sz="2000" i="1" dirty="0" smtClean="0">
              <a:solidFill>
                <a:schemeClr val="accent6"/>
              </a:solidFill>
            </a:endParaRPr>
          </a:p>
        </p:txBody>
      </p:sp>
      <p:sp>
        <p:nvSpPr>
          <p:cNvPr id="2" name="Title 1"/>
          <p:cNvSpPr>
            <a:spLocks noGrp="1"/>
          </p:cNvSpPr>
          <p:nvPr>
            <p:ph type="title" idx="4294967295"/>
          </p:nvPr>
        </p:nvSpPr>
        <p:spPr>
          <a:xfrm>
            <a:off x="3347864" y="188640"/>
            <a:ext cx="2695826" cy="720080"/>
          </a:xfrm>
          <a:ln>
            <a:noFill/>
          </a:ln>
        </p:spPr>
        <p:txBody>
          <a:bodyPr/>
          <a:lstStyle/>
          <a:p>
            <a:r>
              <a:rPr lang="en-GB" dirty="0" smtClean="0"/>
              <a:t/>
            </a:r>
            <a:br>
              <a:rPr lang="en-GB" dirty="0" smtClean="0"/>
            </a:br>
            <a:r>
              <a:rPr lang="en-GB" dirty="0" smtClean="0"/>
              <a:t/>
            </a:r>
            <a:br>
              <a:rPr lang="en-GB" dirty="0" smtClean="0"/>
            </a:br>
            <a:r>
              <a:rPr lang="en-GB" b="1" dirty="0" smtClean="0">
                <a:solidFill>
                  <a:schemeClr val="accent6">
                    <a:lumMod val="60000"/>
                    <a:lumOff val="40000"/>
                  </a:schemeClr>
                </a:solidFill>
              </a:rPr>
              <a:t>Jenny</a:t>
            </a:r>
            <a:r>
              <a:rPr lang="en-GB" dirty="0" smtClean="0"/>
              <a:t/>
            </a:r>
            <a:br>
              <a:rPr lang="en-GB" dirty="0" smtClean="0"/>
            </a:br>
            <a:r>
              <a:rPr lang="en-GB" dirty="0" smtClean="0"/>
              <a:t/>
            </a:r>
            <a:br>
              <a:rPr lang="en-GB" dirty="0" smtClean="0"/>
            </a:br>
            <a:endParaRPr lang="en-GB"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1052736"/>
            <a:ext cx="4464496" cy="5650168"/>
          </a:xfrm>
          <a:prstGeom prst="rect">
            <a:avLst/>
          </a:prstGeom>
        </p:spPr>
      </p:pic>
    </p:spTree>
    <p:extLst>
      <p:ext uri="{BB962C8B-B14F-4D97-AF65-F5344CB8AC3E}">
        <p14:creationId xmlns:p14="http://schemas.microsoft.com/office/powerpoint/2010/main" val="331220520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251520" y="260648"/>
            <a:ext cx="4176464" cy="5970623"/>
          </a:xfrm>
          <a:solidFill>
            <a:schemeClr val="accent6">
              <a:lumMod val="20000"/>
              <a:lumOff val="80000"/>
            </a:schemeClr>
          </a:solidFill>
        </p:spPr>
        <p:txBody>
          <a:bodyPr wrap="square" anchor="t">
            <a:spAutoFit/>
          </a:bodyPr>
          <a:lstStyle/>
          <a:p>
            <a:pPr marL="0" indent="0">
              <a:lnSpc>
                <a:spcPct val="100000"/>
              </a:lnSpc>
            </a:pPr>
            <a:r>
              <a:rPr lang="en-GB" sz="2000" dirty="0" smtClean="0">
                <a:solidFill>
                  <a:schemeClr val="accent6"/>
                </a:solidFill>
              </a:rPr>
              <a:t>I </a:t>
            </a:r>
            <a:r>
              <a:rPr lang="en-GB" sz="2000" dirty="0">
                <a:solidFill>
                  <a:schemeClr val="accent6"/>
                </a:solidFill>
              </a:rPr>
              <a:t>made the connection in 1962.  Before I became a Christian, everything seemed fine  and I was quite happy with my life – but the day after I had decided to put my faith in Jesus Christ, I realised I had changed and was now living life differently.  I found myself singing as I was painting a ceiling in my work as a </a:t>
            </a:r>
            <a:r>
              <a:rPr lang="en-GB" sz="2000" dirty="0" smtClean="0">
                <a:solidFill>
                  <a:schemeClr val="accent6"/>
                </a:solidFill>
              </a:rPr>
              <a:t>decorator</a:t>
            </a:r>
            <a:r>
              <a:rPr lang="en-GB" sz="2000" dirty="0">
                <a:solidFill>
                  <a:schemeClr val="accent6"/>
                </a:solidFill>
              </a:rPr>
              <a:t>!</a:t>
            </a:r>
            <a:r>
              <a:rPr lang="en-GB" sz="2000" dirty="0" smtClean="0">
                <a:solidFill>
                  <a:schemeClr val="accent6"/>
                </a:solidFill>
              </a:rPr>
              <a:t>  </a:t>
            </a:r>
            <a:r>
              <a:rPr lang="en-GB" sz="2000" dirty="0">
                <a:solidFill>
                  <a:schemeClr val="accent6"/>
                </a:solidFill>
              </a:rPr>
              <a:t>My whole outlook had changed and I could now face life with a new perspective.  God has never failed me and I know He never will.   The Bible verse that was the final prompt I needed was this: ‘How shall we escape if we neglect so great a salvation?’ (Hebrews 2 v 3).  It is a good question</a:t>
            </a:r>
            <a:r>
              <a:rPr lang="en-GB" sz="2000" dirty="0" smtClean="0">
                <a:solidFill>
                  <a:schemeClr val="accent6"/>
                </a:solidFill>
              </a:rPr>
              <a:t>!</a:t>
            </a:r>
            <a:endParaRPr lang="en-GB" sz="2000" i="1" dirty="0" smtClean="0">
              <a:solidFill>
                <a:schemeClr val="accent6"/>
              </a:solidFill>
            </a:endParaRPr>
          </a:p>
        </p:txBody>
      </p:sp>
      <p:sp>
        <p:nvSpPr>
          <p:cNvPr id="2" name="Title 1"/>
          <p:cNvSpPr>
            <a:spLocks noGrp="1"/>
          </p:cNvSpPr>
          <p:nvPr>
            <p:ph type="title" idx="4294967295"/>
          </p:nvPr>
        </p:nvSpPr>
        <p:spPr>
          <a:xfrm>
            <a:off x="5580112" y="764704"/>
            <a:ext cx="2695826" cy="720080"/>
          </a:xfrm>
          <a:ln>
            <a:noFill/>
          </a:ln>
        </p:spPr>
        <p:txBody>
          <a:bodyPr/>
          <a:lstStyle/>
          <a:p>
            <a:r>
              <a:rPr lang="en-GB" dirty="0" smtClean="0"/>
              <a:t/>
            </a:r>
            <a:br>
              <a:rPr lang="en-GB" dirty="0" smtClean="0"/>
            </a:br>
            <a:r>
              <a:rPr lang="en-GB" dirty="0" smtClean="0"/>
              <a:t/>
            </a:r>
            <a:br>
              <a:rPr lang="en-GB" dirty="0" smtClean="0"/>
            </a:br>
            <a:r>
              <a:rPr lang="en-GB" b="1" dirty="0" smtClean="0">
                <a:solidFill>
                  <a:schemeClr val="accent6">
                    <a:lumMod val="60000"/>
                    <a:lumOff val="40000"/>
                  </a:schemeClr>
                </a:solidFill>
              </a:rPr>
              <a:t>Graham</a:t>
            </a:r>
            <a:r>
              <a:rPr lang="en-GB" dirty="0" smtClean="0"/>
              <a:t/>
            </a:r>
            <a:br>
              <a:rPr lang="en-GB" dirty="0" smtClean="0"/>
            </a:br>
            <a:r>
              <a:rPr lang="en-GB" b="1" dirty="0" smtClean="0"/>
              <a:t/>
            </a:r>
            <a:br>
              <a:rPr lang="en-GB" b="1" dirty="0" smtClean="0"/>
            </a:br>
            <a:endParaRPr lang="en-GB" b="1"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6014" y="1844824"/>
            <a:ext cx="4121681" cy="3645024"/>
          </a:xfrm>
          <a:prstGeom prst="rect">
            <a:avLst/>
          </a:prstGeom>
        </p:spPr>
      </p:pic>
    </p:spTree>
    <p:extLst>
      <p:ext uri="{BB962C8B-B14F-4D97-AF65-F5344CB8AC3E}">
        <p14:creationId xmlns:p14="http://schemas.microsoft.com/office/powerpoint/2010/main" val="310638171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4788024" y="1689605"/>
            <a:ext cx="4176464" cy="4931749"/>
          </a:xfrm>
          <a:solidFill>
            <a:schemeClr val="accent6">
              <a:lumMod val="20000"/>
              <a:lumOff val="80000"/>
            </a:schemeClr>
          </a:solidFill>
        </p:spPr>
        <p:txBody>
          <a:bodyPr wrap="square" anchor="t">
            <a:spAutoFit/>
          </a:bodyPr>
          <a:lstStyle/>
          <a:p>
            <a:pPr marL="457200" indent="-457200"/>
            <a:r>
              <a:rPr lang="en-GB" sz="2000" dirty="0" smtClean="0"/>
              <a:t>      </a:t>
            </a:r>
            <a:r>
              <a:rPr lang="en-GB" sz="2400" dirty="0">
                <a:solidFill>
                  <a:schemeClr val="accent6"/>
                </a:solidFill>
              </a:rPr>
              <a:t>Since asking Jesus into my life at 18, asking him to take control and asking God to be my father, I have been connected to him. At 72, I can look back and see very clearly how he has led me, protected me, loved me and sometimes corrected me but never left me or let me down. I feel I have remained connected to him at all times. </a:t>
            </a:r>
            <a:endParaRPr lang="en-GB" sz="2400" i="1" dirty="0" smtClean="0">
              <a:solidFill>
                <a:schemeClr val="accent6"/>
              </a:solidFill>
            </a:endParaRPr>
          </a:p>
        </p:txBody>
      </p:sp>
      <p:sp>
        <p:nvSpPr>
          <p:cNvPr id="2" name="Title 1"/>
          <p:cNvSpPr>
            <a:spLocks noGrp="1"/>
          </p:cNvSpPr>
          <p:nvPr>
            <p:ph type="title" idx="4294967295"/>
          </p:nvPr>
        </p:nvSpPr>
        <p:spPr>
          <a:xfrm>
            <a:off x="5508104" y="589836"/>
            <a:ext cx="2695826" cy="720080"/>
          </a:xfrm>
          <a:ln>
            <a:noFill/>
          </a:ln>
        </p:spPr>
        <p:txBody>
          <a:bodyPr/>
          <a:lstStyle/>
          <a:p>
            <a:r>
              <a:rPr lang="en-GB" dirty="0" smtClean="0"/>
              <a:t/>
            </a:r>
            <a:br>
              <a:rPr lang="en-GB" dirty="0" smtClean="0"/>
            </a:br>
            <a:r>
              <a:rPr lang="en-GB" dirty="0" smtClean="0"/>
              <a:t/>
            </a:r>
            <a:br>
              <a:rPr lang="en-GB" dirty="0" smtClean="0"/>
            </a:br>
            <a:r>
              <a:rPr lang="en-GB" b="1" dirty="0" smtClean="0">
                <a:solidFill>
                  <a:schemeClr val="accent6">
                    <a:lumMod val="60000"/>
                    <a:lumOff val="40000"/>
                  </a:schemeClr>
                </a:solidFill>
              </a:rPr>
              <a:t>Helen</a:t>
            </a:r>
            <a:r>
              <a:rPr lang="en-GB" dirty="0" smtClean="0"/>
              <a:t/>
            </a:r>
            <a:br>
              <a:rPr lang="en-GB" dirty="0" smtClean="0"/>
            </a:br>
            <a:r>
              <a:rPr lang="en-GB" dirty="0" smtClean="0"/>
              <a:t/>
            </a:r>
            <a:br>
              <a:rPr lang="en-GB" dirty="0" smtClean="0"/>
            </a:br>
            <a:endParaRPr lang="en-GB"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465" y="620688"/>
            <a:ext cx="4500499" cy="6000666"/>
          </a:xfrm>
          <a:prstGeom prst="rect">
            <a:avLst/>
          </a:prstGeom>
        </p:spPr>
      </p:pic>
    </p:spTree>
    <p:extLst>
      <p:ext uri="{BB962C8B-B14F-4D97-AF65-F5344CB8AC3E}">
        <p14:creationId xmlns:p14="http://schemas.microsoft.com/office/powerpoint/2010/main" val="323955899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107504" y="183334"/>
            <a:ext cx="4392488" cy="6586176"/>
          </a:xfrm>
          <a:solidFill>
            <a:schemeClr val="accent6">
              <a:lumMod val="20000"/>
              <a:lumOff val="80000"/>
            </a:schemeClr>
          </a:solidFill>
        </p:spPr>
        <p:txBody>
          <a:bodyPr wrap="square" anchor="t">
            <a:spAutoFit/>
          </a:bodyPr>
          <a:lstStyle/>
          <a:p>
            <a:pPr marL="0" indent="0">
              <a:lnSpc>
                <a:spcPct val="100000"/>
              </a:lnSpc>
            </a:pPr>
            <a:r>
              <a:rPr lang="en-GB" sz="2000" dirty="0">
                <a:solidFill>
                  <a:schemeClr val="accent6"/>
                </a:solidFill>
              </a:rPr>
              <a:t>I lost my wife after a very short illness with Leukaemia. Both of us had loved and trusted in God throughout our wonderful loving marriage of 50 years </a:t>
            </a:r>
            <a:r>
              <a:rPr lang="en-GB" sz="2000" dirty="0" smtClean="0">
                <a:solidFill>
                  <a:schemeClr val="accent6"/>
                </a:solidFill>
              </a:rPr>
              <a:t>despite difficult </a:t>
            </a:r>
            <a:r>
              <a:rPr lang="en-GB" sz="2000" dirty="0">
                <a:solidFill>
                  <a:schemeClr val="accent6"/>
                </a:solidFill>
              </a:rPr>
              <a:t>times which tested our faith. In the last few hours of her life, Eunice had a glimpse into heaven </a:t>
            </a:r>
            <a:r>
              <a:rPr lang="en-GB" sz="2000" dirty="0" smtClean="0">
                <a:solidFill>
                  <a:schemeClr val="accent6"/>
                </a:solidFill>
              </a:rPr>
              <a:t>declaring it to be </a:t>
            </a:r>
            <a:r>
              <a:rPr lang="en-GB" sz="2000" dirty="0">
                <a:solidFill>
                  <a:schemeClr val="accent6"/>
                </a:solidFill>
              </a:rPr>
              <a:t>beautiful. </a:t>
            </a:r>
            <a:r>
              <a:rPr lang="en-GB" sz="2000" dirty="0" smtClean="0">
                <a:solidFill>
                  <a:schemeClr val="accent6"/>
                </a:solidFill>
              </a:rPr>
              <a:t>She </a:t>
            </a:r>
            <a:r>
              <a:rPr lang="en-GB" sz="2000" dirty="0">
                <a:solidFill>
                  <a:schemeClr val="accent6"/>
                </a:solidFill>
              </a:rPr>
              <a:t>departed praising God for her salvation through Jesus Christ. I, our three children and ten grandchildren were devastated to lose such a wonderful and beautiful wife, mother and grandmother aged only 67, but we now rejoice because she is really enjoying being with her Heavenly Father, Jesus and Holy Spirit for all eternity. God is real! God is good! God is love! I thoroughly recommend that you get to know Him for yourself. God loves you! </a:t>
            </a:r>
          </a:p>
        </p:txBody>
      </p:sp>
      <p:sp>
        <p:nvSpPr>
          <p:cNvPr id="2" name="Title 1"/>
          <p:cNvSpPr>
            <a:spLocks noGrp="1"/>
          </p:cNvSpPr>
          <p:nvPr>
            <p:ph type="title" idx="4294967295"/>
          </p:nvPr>
        </p:nvSpPr>
        <p:spPr>
          <a:xfrm>
            <a:off x="5563839" y="260648"/>
            <a:ext cx="2695826" cy="720080"/>
          </a:xfrm>
          <a:ln>
            <a:noFill/>
          </a:ln>
        </p:spPr>
        <p:txBody>
          <a:bodyPr/>
          <a:lstStyle/>
          <a:p>
            <a:r>
              <a:rPr lang="en-GB" dirty="0" smtClean="0"/>
              <a:t/>
            </a:r>
            <a:br>
              <a:rPr lang="en-GB" dirty="0" smtClean="0"/>
            </a:br>
            <a:r>
              <a:rPr lang="en-GB" dirty="0" smtClean="0"/>
              <a:t/>
            </a:r>
            <a:br>
              <a:rPr lang="en-GB" dirty="0" smtClean="0"/>
            </a:br>
            <a:r>
              <a:rPr lang="en-GB" b="1" dirty="0" smtClean="0">
                <a:solidFill>
                  <a:schemeClr val="accent6">
                    <a:lumMod val="60000"/>
                    <a:lumOff val="40000"/>
                  </a:schemeClr>
                </a:solidFill>
              </a:rPr>
              <a:t>Ray</a:t>
            </a:r>
            <a:r>
              <a:rPr lang="en-GB" dirty="0" smtClean="0"/>
              <a:t/>
            </a:r>
            <a:br>
              <a:rPr lang="en-GB" dirty="0" smtClean="0"/>
            </a:br>
            <a:r>
              <a:rPr lang="en-GB" dirty="0" smtClean="0"/>
              <a:t/>
            </a:r>
            <a:br>
              <a:rPr lang="en-GB" dirty="0" smtClean="0"/>
            </a:br>
            <a:endParaRPr lang="en-GB"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6016" y="1124744"/>
            <a:ext cx="4191930" cy="5589240"/>
          </a:xfrm>
          <a:prstGeom prst="rect">
            <a:avLst/>
          </a:prstGeom>
        </p:spPr>
      </p:pic>
    </p:spTree>
    <p:extLst>
      <p:ext uri="{BB962C8B-B14F-4D97-AF65-F5344CB8AC3E}">
        <p14:creationId xmlns:p14="http://schemas.microsoft.com/office/powerpoint/2010/main" val="577013757"/>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4788024" y="1052736"/>
            <a:ext cx="4176464" cy="5664065"/>
          </a:xfrm>
          <a:solidFill>
            <a:schemeClr val="accent6">
              <a:lumMod val="20000"/>
              <a:lumOff val="80000"/>
            </a:schemeClr>
          </a:solidFill>
        </p:spPr>
        <p:txBody>
          <a:bodyPr wrap="square" anchor="t">
            <a:spAutoFit/>
          </a:bodyPr>
          <a:lstStyle/>
          <a:p>
            <a:pPr marL="457200" indent="-457200"/>
            <a:r>
              <a:rPr lang="en-GB" sz="2000" dirty="0" smtClean="0"/>
              <a:t>      </a:t>
            </a:r>
            <a:r>
              <a:rPr lang="en-GB" sz="2400" dirty="0">
                <a:solidFill>
                  <a:schemeClr val="accent6"/>
                </a:solidFill>
              </a:rPr>
              <a:t>At 74, I can still remember clearly the day when I was 11 and I became connected to Jesus by giving my life to him. He took me as I was and despite lapses in my faithfulness in my life I have remained connected with God in control. </a:t>
            </a:r>
            <a:r>
              <a:rPr lang="en-GB" sz="2400" dirty="0" smtClean="0">
                <a:solidFill>
                  <a:schemeClr val="accent6"/>
                </a:solidFill>
              </a:rPr>
              <a:t>God has never let me down.  Being </a:t>
            </a:r>
            <a:r>
              <a:rPr lang="en-GB" sz="2400" dirty="0">
                <a:solidFill>
                  <a:schemeClr val="accent6"/>
                </a:solidFill>
              </a:rPr>
              <a:t>connected I can look back and see </a:t>
            </a:r>
            <a:r>
              <a:rPr lang="en-GB" sz="2400" dirty="0" smtClean="0">
                <a:solidFill>
                  <a:schemeClr val="accent6"/>
                </a:solidFill>
              </a:rPr>
              <a:t>He </a:t>
            </a:r>
            <a:r>
              <a:rPr lang="en-GB" sz="2400" dirty="0">
                <a:solidFill>
                  <a:schemeClr val="accent6"/>
                </a:solidFill>
              </a:rPr>
              <a:t>has directed my life. He has been faithful at all times. </a:t>
            </a:r>
          </a:p>
          <a:p>
            <a:pPr marL="457200" indent="-457200"/>
            <a:endParaRPr lang="en-GB" sz="2000" i="1" dirty="0" smtClean="0">
              <a:solidFill>
                <a:schemeClr val="accent6"/>
              </a:solidFill>
            </a:endParaRPr>
          </a:p>
        </p:txBody>
      </p:sp>
      <p:sp>
        <p:nvSpPr>
          <p:cNvPr id="2" name="Title 1"/>
          <p:cNvSpPr>
            <a:spLocks noGrp="1"/>
          </p:cNvSpPr>
          <p:nvPr>
            <p:ph type="title" idx="4294967295"/>
          </p:nvPr>
        </p:nvSpPr>
        <p:spPr>
          <a:xfrm>
            <a:off x="3116075" y="301804"/>
            <a:ext cx="2695826" cy="720080"/>
          </a:xfrm>
          <a:ln>
            <a:noFill/>
          </a:ln>
        </p:spPr>
        <p:txBody>
          <a:bodyPr/>
          <a:lstStyle/>
          <a:p>
            <a:r>
              <a:rPr lang="en-GB" dirty="0" smtClean="0"/>
              <a:t/>
            </a:r>
            <a:br>
              <a:rPr lang="en-GB" dirty="0" smtClean="0"/>
            </a:br>
            <a:r>
              <a:rPr lang="en-GB" dirty="0" smtClean="0"/>
              <a:t/>
            </a:r>
            <a:br>
              <a:rPr lang="en-GB" dirty="0" smtClean="0"/>
            </a:br>
            <a:r>
              <a:rPr lang="en-GB" b="1" dirty="0" smtClean="0">
                <a:solidFill>
                  <a:schemeClr val="accent6">
                    <a:lumMod val="60000"/>
                    <a:lumOff val="40000"/>
                  </a:schemeClr>
                </a:solidFill>
              </a:rPr>
              <a:t>Dennis</a:t>
            </a:r>
            <a:r>
              <a:rPr lang="en-GB" dirty="0" smtClean="0"/>
              <a:t/>
            </a:r>
            <a:br>
              <a:rPr lang="en-GB" dirty="0" smtClean="0"/>
            </a:br>
            <a:r>
              <a:rPr lang="en-GB" b="1" dirty="0" smtClean="0"/>
              <a:t/>
            </a:r>
            <a:br>
              <a:rPr lang="en-GB" b="1" dirty="0" smtClean="0"/>
            </a:br>
            <a:endParaRPr lang="en-GB" b="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1052736"/>
            <a:ext cx="4212468" cy="5616624"/>
          </a:xfrm>
          <a:prstGeom prst="rect">
            <a:avLst/>
          </a:prstGeom>
        </p:spPr>
      </p:pic>
    </p:spTree>
    <p:extLst>
      <p:ext uri="{BB962C8B-B14F-4D97-AF65-F5344CB8AC3E}">
        <p14:creationId xmlns:p14="http://schemas.microsoft.com/office/powerpoint/2010/main" val="153089142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179512" y="1052736"/>
            <a:ext cx="4176464" cy="5662846"/>
          </a:xfrm>
          <a:solidFill>
            <a:schemeClr val="accent6">
              <a:lumMod val="20000"/>
              <a:lumOff val="80000"/>
            </a:schemeClr>
          </a:solidFill>
        </p:spPr>
        <p:txBody>
          <a:bodyPr wrap="square" anchor="t">
            <a:spAutoFit/>
          </a:bodyPr>
          <a:lstStyle/>
          <a:p>
            <a:pPr marL="180000" indent="0">
              <a:lnSpc>
                <a:spcPct val="100000"/>
              </a:lnSpc>
            </a:pPr>
            <a:r>
              <a:rPr lang="en-GB" sz="2400" dirty="0" smtClean="0">
                <a:solidFill>
                  <a:schemeClr val="accent6"/>
                </a:solidFill>
              </a:rPr>
              <a:t>I have known and loved Jesus Christ since 1955!  In times of darkness, He has been there holding and helping.  I have heard His voice and sensed His presence in all the different stages of my life.  I am just an ordinary mum and grandma touched by the Lord’s love for me.  Why don’t you put your hand in Jesus’ hand while you can – He will give you all the strength you need.</a:t>
            </a:r>
            <a:endParaRPr lang="en-GB" sz="2000" i="1" dirty="0" smtClean="0">
              <a:solidFill>
                <a:schemeClr val="accent6"/>
              </a:solidFill>
            </a:endParaRPr>
          </a:p>
        </p:txBody>
      </p:sp>
      <p:sp>
        <p:nvSpPr>
          <p:cNvPr id="2" name="Title 1"/>
          <p:cNvSpPr>
            <a:spLocks noGrp="1"/>
          </p:cNvSpPr>
          <p:nvPr>
            <p:ph type="title" idx="4294967295"/>
          </p:nvPr>
        </p:nvSpPr>
        <p:spPr>
          <a:xfrm>
            <a:off x="3347864" y="188640"/>
            <a:ext cx="2695826" cy="720080"/>
          </a:xfrm>
          <a:ln>
            <a:noFill/>
          </a:ln>
        </p:spPr>
        <p:txBody>
          <a:bodyPr/>
          <a:lstStyle/>
          <a:p>
            <a:r>
              <a:rPr lang="en-GB" dirty="0" smtClean="0"/>
              <a:t/>
            </a:r>
            <a:br>
              <a:rPr lang="en-GB" dirty="0" smtClean="0"/>
            </a:br>
            <a:r>
              <a:rPr lang="en-GB" b="1" dirty="0" smtClean="0">
                <a:solidFill>
                  <a:schemeClr val="accent6">
                    <a:lumMod val="60000"/>
                    <a:lumOff val="40000"/>
                  </a:schemeClr>
                </a:solidFill>
              </a:rPr>
              <a:t>Florrie</a:t>
            </a:r>
            <a:r>
              <a:rPr lang="en-GB" b="1" dirty="0" smtClean="0"/>
              <a:t/>
            </a:r>
            <a:br>
              <a:rPr lang="en-GB" b="1" dirty="0" smtClean="0"/>
            </a:br>
            <a:endParaRPr lang="en-GB" b="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2040" y="1092949"/>
            <a:ext cx="3830708" cy="5592619"/>
          </a:xfrm>
          <a:prstGeom prst="rect">
            <a:avLst/>
          </a:prstGeom>
        </p:spPr>
      </p:pic>
    </p:spTree>
    <p:extLst>
      <p:ext uri="{BB962C8B-B14F-4D97-AF65-F5344CB8AC3E}">
        <p14:creationId xmlns:p14="http://schemas.microsoft.com/office/powerpoint/2010/main" val="3350686047"/>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4737760" y="332656"/>
            <a:ext cx="4176464" cy="6278400"/>
          </a:xfrm>
          <a:solidFill>
            <a:schemeClr val="accent6">
              <a:lumMod val="20000"/>
              <a:lumOff val="80000"/>
            </a:schemeClr>
          </a:solidFill>
        </p:spPr>
        <p:txBody>
          <a:bodyPr wrap="square" anchor="t">
            <a:spAutoFit/>
          </a:bodyPr>
          <a:lstStyle/>
          <a:p>
            <a:pPr marL="0" indent="0">
              <a:lnSpc>
                <a:spcPct val="100000"/>
              </a:lnSpc>
              <a:spcBef>
                <a:spcPts val="0"/>
              </a:spcBef>
            </a:pPr>
            <a:r>
              <a:rPr lang="en-GB" sz="2000" dirty="0" smtClean="0">
                <a:solidFill>
                  <a:schemeClr val="accent6"/>
                </a:solidFill>
              </a:rPr>
              <a:t>I’ve discovered an abundant life!</a:t>
            </a:r>
            <a:endParaRPr lang="en-GB" sz="2000" dirty="0">
              <a:solidFill>
                <a:schemeClr val="accent6"/>
              </a:solidFill>
            </a:endParaRPr>
          </a:p>
          <a:p>
            <a:pPr marL="0" indent="0">
              <a:lnSpc>
                <a:spcPct val="100000"/>
              </a:lnSpc>
              <a:spcBef>
                <a:spcPts val="0"/>
              </a:spcBef>
            </a:pPr>
            <a:r>
              <a:rPr lang="en-GB" sz="2000" dirty="0">
                <a:solidFill>
                  <a:schemeClr val="accent6"/>
                </a:solidFill>
              </a:rPr>
              <a:t>Coming from a bloke </a:t>
            </a:r>
            <a:r>
              <a:rPr lang="en-GB" sz="2000" dirty="0" smtClean="0">
                <a:solidFill>
                  <a:schemeClr val="accent6"/>
                </a:solidFill>
              </a:rPr>
              <a:t>whose wife is fighting a </a:t>
            </a:r>
            <a:r>
              <a:rPr lang="en-GB" sz="2000" dirty="0">
                <a:solidFill>
                  <a:schemeClr val="accent6"/>
                </a:solidFill>
              </a:rPr>
              <a:t>long-term </a:t>
            </a:r>
            <a:r>
              <a:rPr lang="en-GB" sz="2000" dirty="0" smtClean="0">
                <a:solidFill>
                  <a:schemeClr val="accent6"/>
                </a:solidFill>
              </a:rPr>
              <a:t>and debilitating </a:t>
            </a:r>
            <a:r>
              <a:rPr lang="en-GB" sz="2000" dirty="0">
                <a:solidFill>
                  <a:schemeClr val="accent6"/>
                </a:solidFill>
              </a:rPr>
              <a:t>illness, known the sadness of loss, and the challenge of losing his job, it might sound an odd </a:t>
            </a:r>
            <a:r>
              <a:rPr lang="en-GB" sz="2000" dirty="0" smtClean="0">
                <a:solidFill>
                  <a:schemeClr val="accent6"/>
                </a:solidFill>
              </a:rPr>
              <a:t>statement - </a:t>
            </a:r>
            <a:r>
              <a:rPr lang="en-GB" sz="2000" dirty="0">
                <a:solidFill>
                  <a:schemeClr val="accent6"/>
                </a:solidFill>
              </a:rPr>
              <a:t>but in all those things, it’s been my connection to God that has been everything I </a:t>
            </a:r>
            <a:r>
              <a:rPr lang="en-GB" sz="2000" dirty="0" smtClean="0">
                <a:solidFill>
                  <a:schemeClr val="accent6"/>
                </a:solidFill>
              </a:rPr>
              <a:t>need. Even </a:t>
            </a:r>
            <a:r>
              <a:rPr lang="en-GB" sz="2000" dirty="0">
                <a:solidFill>
                  <a:schemeClr val="accent6"/>
                </a:solidFill>
              </a:rPr>
              <a:t>in the rough times, when it doesn’t make any sense, I’ve known a real peace; nothing I can rationalise or compare, just a deep and certain peace. </a:t>
            </a:r>
            <a:r>
              <a:rPr lang="en-GB" sz="2000" dirty="0" smtClean="0">
                <a:solidFill>
                  <a:schemeClr val="accent6"/>
                </a:solidFill>
              </a:rPr>
              <a:t>I </a:t>
            </a:r>
            <a:r>
              <a:rPr lang="en-GB" sz="2000" dirty="0">
                <a:solidFill>
                  <a:schemeClr val="accent6"/>
                </a:solidFill>
              </a:rPr>
              <a:t>don’t think that life without that peace can be at its </a:t>
            </a:r>
            <a:r>
              <a:rPr lang="en-GB" sz="2000" dirty="0" smtClean="0">
                <a:solidFill>
                  <a:schemeClr val="accent6"/>
                </a:solidFill>
              </a:rPr>
              <a:t>fullest - I </a:t>
            </a:r>
            <a:r>
              <a:rPr lang="en-GB" sz="2000" dirty="0">
                <a:solidFill>
                  <a:schemeClr val="accent6"/>
                </a:solidFill>
              </a:rPr>
              <a:t>know that is nothing to do with me, but everything to do with my connection to God through His son Jesus. Life without it would just have something missing</a:t>
            </a:r>
            <a:r>
              <a:rPr lang="en-GB" sz="2000" dirty="0" smtClean="0">
                <a:solidFill>
                  <a:schemeClr val="accent6"/>
                </a:solidFill>
              </a:rPr>
              <a:t>.</a:t>
            </a:r>
            <a:endParaRPr lang="en-GB" sz="2000" dirty="0">
              <a:solidFill>
                <a:schemeClr val="accent6"/>
              </a:solidFill>
            </a:endParaRPr>
          </a:p>
        </p:txBody>
      </p:sp>
      <p:sp>
        <p:nvSpPr>
          <p:cNvPr id="2" name="Title 1"/>
          <p:cNvSpPr>
            <a:spLocks noGrp="1"/>
          </p:cNvSpPr>
          <p:nvPr>
            <p:ph type="title" idx="4294967295"/>
          </p:nvPr>
        </p:nvSpPr>
        <p:spPr>
          <a:xfrm>
            <a:off x="827584" y="476672"/>
            <a:ext cx="2695826" cy="720080"/>
          </a:xfrm>
          <a:ln>
            <a:noFill/>
          </a:ln>
        </p:spPr>
        <p:txBody>
          <a:bodyPr/>
          <a:lstStyle/>
          <a:p>
            <a:r>
              <a:rPr lang="en-GB" dirty="0" smtClean="0"/>
              <a:t/>
            </a:r>
            <a:br>
              <a:rPr lang="en-GB" dirty="0" smtClean="0"/>
            </a:br>
            <a:r>
              <a:rPr lang="en-GB" dirty="0" smtClean="0"/>
              <a:t/>
            </a:r>
            <a:br>
              <a:rPr lang="en-GB" dirty="0" smtClean="0"/>
            </a:br>
            <a:r>
              <a:rPr lang="en-GB" b="1" dirty="0" smtClean="0">
                <a:solidFill>
                  <a:schemeClr val="accent6">
                    <a:lumMod val="60000"/>
                    <a:lumOff val="40000"/>
                  </a:schemeClr>
                </a:solidFill>
              </a:rPr>
              <a:t>Tim</a:t>
            </a:r>
            <a:r>
              <a:rPr lang="en-GB" dirty="0" smtClean="0"/>
              <a:t/>
            </a:r>
            <a:br>
              <a:rPr lang="en-GB" dirty="0" smtClean="0"/>
            </a:br>
            <a:r>
              <a:rPr lang="en-GB" dirty="0" smtClean="0"/>
              <a:t/>
            </a:r>
            <a:br>
              <a:rPr lang="en-GB" dirty="0" smtClean="0"/>
            </a:br>
            <a:endParaRPr lang="en-GB"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9711" y="1412776"/>
            <a:ext cx="3867894" cy="5157192"/>
          </a:xfrm>
          <a:prstGeom prst="rect">
            <a:avLst/>
          </a:prstGeom>
        </p:spPr>
      </p:pic>
    </p:spTree>
    <p:extLst>
      <p:ext uri="{BB962C8B-B14F-4D97-AF65-F5344CB8AC3E}">
        <p14:creationId xmlns:p14="http://schemas.microsoft.com/office/powerpoint/2010/main" val="1115498939"/>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4788024" y="993501"/>
            <a:ext cx="4176464" cy="5561280"/>
          </a:xfrm>
          <a:solidFill>
            <a:schemeClr val="accent6">
              <a:lumMod val="20000"/>
              <a:lumOff val="80000"/>
            </a:schemeClr>
          </a:solidFill>
        </p:spPr>
        <p:txBody>
          <a:bodyPr wrap="square" anchor="t">
            <a:spAutoFit/>
          </a:bodyPr>
          <a:lstStyle/>
          <a:p>
            <a:pPr marL="457200" indent="-457200"/>
            <a:r>
              <a:rPr lang="en-GB" sz="2000" dirty="0" smtClean="0"/>
              <a:t>      </a:t>
            </a:r>
            <a:r>
              <a:rPr lang="en-GB" sz="2000" dirty="0" smtClean="0">
                <a:solidFill>
                  <a:schemeClr val="accent6"/>
                </a:solidFill>
              </a:rPr>
              <a:t>Now well on in my 70s, I look back at the time I turned my back on God and blamed Him for bad things in my life.  Later, I realised it was as if Jesus was following me just waiting for me to turn round to bring me to God His Father and now mine!  I thank God every day that He didn’t give up on me.  I know He loves me and that what He did on the cross has given me life and peace I didn’t have before.  I still have this, even though I am less mobile now and everyday life still has challenges – He helps me in all of them and can help you with any you may have.</a:t>
            </a:r>
            <a:endParaRPr lang="en-GB" sz="2000" i="1" dirty="0" smtClean="0">
              <a:solidFill>
                <a:schemeClr val="accent6"/>
              </a:solidFill>
            </a:endParaRPr>
          </a:p>
        </p:txBody>
      </p:sp>
      <p:sp>
        <p:nvSpPr>
          <p:cNvPr id="2" name="Title 1"/>
          <p:cNvSpPr>
            <a:spLocks noGrp="1"/>
          </p:cNvSpPr>
          <p:nvPr>
            <p:ph type="title" idx="4294967295"/>
          </p:nvPr>
        </p:nvSpPr>
        <p:spPr>
          <a:xfrm>
            <a:off x="3203848" y="116632"/>
            <a:ext cx="2695826" cy="720080"/>
          </a:xfrm>
          <a:ln>
            <a:noFill/>
          </a:ln>
        </p:spPr>
        <p:txBody>
          <a:bodyPr/>
          <a:lstStyle/>
          <a:p>
            <a:r>
              <a:rPr lang="en-GB" dirty="0" smtClean="0"/>
              <a:t/>
            </a:r>
            <a:br>
              <a:rPr lang="en-GB" dirty="0" smtClean="0"/>
            </a:br>
            <a:r>
              <a:rPr lang="en-GB" dirty="0" smtClean="0"/>
              <a:t/>
            </a:r>
            <a:br>
              <a:rPr lang="en-GB" dirty="0" smtClean="0"/>
            </a:br>
            <a:r>
              <a:rPr lang="en-GB" b="1" dirty="0" smtClean="0">
                <a:solidFill>
                  <a:schemeClr val="accent6">
                    <a:lumMod val="60000"/>
                    <a:lumOff val="40000"/>
                  </a:schemeClr>
                </a:solidFill>
              </a:rPr>
              <a:t>Beryl</a:t>
            </a:r>
            <a:r>
              <a:rPr lang="en-GB" dirty="0" smtClean="0"/>
              <a:t/>
            </a:r>
            <a:br>
              <a:rPr lang="en-GB" dirty="0" smtClean="0"/>
            </a:br>
            <a:r>
              <a:rPr lang="en-GB" dirty="0" smtClean="0"/>
              <a:t/>
            </a:r>
            <a:br>
              <a:rPr lang="en-GB" dirty="0" smtClean="0"/>
            </a:br>
            <a:endParaRPr lang="en-GB"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4848" y="980728"/>
            <a:ext cx="4171138" cy="5561517"/>
          </a:xfrm>
          <a:prstGeom prst="rect">
            <a:avLst/>
          </a:prstGeom>
        </p:spPr>
      </p:pic>
    </p:spTree>
    <p:extLst>
      <p:ext uri="{BB962C8B-B14F-4D97-AF65-F5344CB8AC3E}">
        <p14:creationId xmlns:p14="http://schemas.microsoft.com/office/powerpoint/2010/main" val="410603392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179512" y="1052736"/>
            <a:ext cx="4176464" cy="5662846"/>
          </a:xfrm>
          <a:solidFill>
            <a:schemeClr val="accent6">
              <a:lumMod val="20000"/>
              <a:lumOff val="80000"/>
            </a:schemeClr>
          </a:solidFill>
        </p:spPr>
        <p:txBody>
          <a:bodyPr wrap="square" anchor="t">
            <a:spAutoFit/>
          </a:bodyPr>
          <a:lstStyle/>
          <a:p>
            <a:pPr marL="0" indent="0">
              <a:lnSpc>
                <a:spcPct val="100000"/>
              </a:lnSpc>
            </a:pPr>
            <a:r>
              <a:rPr lang="en-US" sz="2000" dirty="0">
                <a:solidFill>
                  <a:schemeClr val="accent6"/>
                </a:solidFill>
              </a:rPr>
              <a:t>One author has said, ‘the only thing more difficult than having a relationship with an invisible God is having no such relationship.’ And, as tough as it sometimes is, my relationship with God and his son, Jesus Christ, is the only thing that makes everything make sense – whether it’s the physical world (I’ve spent my whole career as a design engineer making sense of the physical world) – or why I, as an individual, can live with hope rather than despair – or even why I have any value or worth. Despite being a very imperfect being, God has accepted me. He is full of mercy &amp; compassion that I don’t deserve.</a:t>
            </a:r>
            <a:endParaRPr lang="en-GB" sz="2000" dirty="0">
              <a:solidFill>
                <a:schemeClr val="accent6"/>
              </a:solidFill>
            </a:endParaRPr>
          </a:p>
        </p:txBody>
      </p:sp>
      <p:sp>
        <p:nvSpPr>
          <p:cNvPr id="2" name="Title 1"/>
          <p:cNvSpPr>
            <a:spLocks noGrp="1"/>
          </p:cNvSpPr>
          <p:nvPr>
            <p:ph type="title" idx="4294967295"/>
          </p:nvPr>
        </p:nvSpPr>
        <p:spPr>
          <a:xfrm>
            <a:off x="3059832" y="188640"/>
            <a:ext cx="2695826" cy="720080"/>
          </a:xfrm>
          <a:ln>
            <a:noFill/>
          </a:ln>
        </p:spPr>
        <p:txBody>
          <a:bodyPr/>
          <a:lstStyle/>
          <a:p>
            <a:r>
              <a:rPr lang="en-GB" dirty="0" smtClean="0"/>
              <a:t/>
            </a:r>
            <a:br>
              <a:rPr lang="en-GB" dirty="0" smtClean="0"/>
            </a:br>
            <a:r>
              <a:rPr lang="en-GB" dirty="0" smtClean="0"/>
              <a:t/>
            </a:r>
            <a:br>
              <a:rPr lang="en-GB" dirty="0" smtClean="0"/>
            </a:br>
            <a:r>
              <a:rPr lang="en-GB" b="1" dirty="0" smtClean="0">
                <a:solidFill>
                  <a:schemeClr val="accent6">
                    <a:lumMod val="60000"/>
                    <a:lumOff val="40000"/>
                  </a:schemeClr>
                </a:solidFill>
              </a:rPr>
              <a:t>Peter</a:t>
            </a:r>
            <a:r>
              <a:rPr lang="en-GB" dirty="0" smtClean="0"/>
              <a:t/>
            </a:r>
            <a:br>
              <a:rPr lang="en-GB" dirty="0" smtClean="0"/>
            </a:br>
            <a:r>
              <a:rPr lang="en-GB" dirty="0" smtClean="0"/>
              <a:t/>
            </a:r>
            <a:br>
              <a:rPr lang="en-GB" dirty="0" smtClean="0"/>
            </a:br>
            <a:endParaRPr lang="en-GB"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8024" y="1028733"/>
            <a:ext cx="4227934" cy="5637246"/>
          </a:xfrm>
          <a:prstGeom prst="rect">
            <a:avLst/>
          </a:prstGeom>
        </p:spPr>
      </p:pic>
    </p:spTree>
    <p:extLst>
      <p:ext uri="{BB962C8B-B14F-4D97-AF65-F5344CB8AC3E}">
        <p14:creationId xmlns:p14="http://schemas.microsoft.com/office/powerpoint/2010/main" val="396019827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4741228" y="188640"/>
            <a:ext cx="4176464" cy="6586176"/>
          </a:xfrm>
          <a:solidFill>
            <a:schemeClr val="accent6">
              <a:lumMod val="20000"/>
              <a:lumOff val="80000"/>
            </a:schemeClr>
          </a:solidFill>
        </p:spPr>
        <p:txBody>
          <a:bodyPr wrap="square" anchor="t">
            <a:spAutoFit/>
          </a:bodyPr>
          <a:lstStyle/>
          <a:p>
            <a:pPr marL="0" indent="0">
              <a:lnSpc>
                <a:spcPct val="100000"/>
              </a:lnSpc>
              <a:spcBef>
                <a:spcPts val="0"/>
              </a:spcBef>
            </a:pPr>
            <a:r>
              <a:rPr lang="en-GB" sz="2000" dirty="0">
                <a:solidFill>
                  <a:schemeClr val="accent6"/>
                </a:solidFill>
              </a:rPr>
              <a:t>As a child I had a childlike trust in God but He became a less important part of my life as I grew older and I tried to make life work in my own strength. When I prayed, it seemed as though God was behind a brick wall.  I began to question my faith. It felt as though the core of life was missing and I became very unhappy.  </a:t>
            </a:r>
            <a:r>
              <a:rPr lang="en-US" sz="2000" dirty="0">
                <a:solidFill>
                  <a:schemeClr val="accent6"/>
                </a:solidFill>
              </a:rPr>
              <a:t>I came to </a:t>
            </a:r>
            <a:r>
              <a:rPr lang="en-US" sz="2000" dirty="0" err="1">
                <a:solidFill>
                  <a:schemeClr val="accent6"/>
                </a:solidFill>
              </a:rPr>
              <a:t>realise</a:t>
            </a:r>
            <a:r>
              <a:rPr lang="en-US" sz="2000" dirty="0">
                <a:solidFill>
                  <a:schemeClr val="accent6"/>
                </a:solidFill>
              </a:rPr>
              <a:t> that God is part of the hard times and we are not promised an easy life when we trust in God. Like the prodigal son, I felt for the first time the arms of God around me, loving me exactly how I was, warts and all.  It was a very healing and soothing experience, helping me see God was standing with open arms, not a big </a:t>
            </a:r>
            <a:r>
              <a:rPr lang="en-US" sz="2000" dirty="0" smtClean="0">
                <a:solidFill>
                  <a:schemeClr val="accent6"/>
                </a:solidFill>
              </a:rPr>
              <a:t>stick – He is more important to me than anything else.</a:t>
            </a:r>
            <a:endParaRPr lang="en-GB" sz="2000" dirty="0">
              <a:solidFill>
                <a:schemeClr val="accent6"/>
              </a:solidFill>
            </a:endParaRPr>
          </a:p>
        </p:txBody>
      </p:sp>
      <p:sp>
        <p:nvSpPr>
          <p:cNvPr id="2" name="Title 1"/>
          <p:cNvSpPr>
            <a:spLocks noGrp="1"/>
          </p:cNvSpPr>
          <p:nvPr>
            <p:ph type="title" idx="4294967295"/>
          </p:nvPr>
        </p:nvSpPr>
        <p:spPr>
          <a:xfrm>
            <a:off x="971600" y="260648"/>
            <a:ext cx="2695826" cy="720080"/>
          </a:xfrm>
          <a:ln>
            <a:noFill/>
          </a:ln>
        </p:spPr>
        <p:txBody>
          <a:bodyPr/>
          <a:lstStyle/>
          <a:p>
            <a:r>
              <a:rPr lang="en-GB" dirty="0" smtClean="0"/>
              <a:t/>
            </a:r>
            <a:br>
              <a:rPr lang="en-GB" dirty="0" smtClean="0"/>
            </a:br>
            <a:r>
              <a:rPr lang="en-GB" dirty="0" smtClean="0"/>
              <a:t/>
            </a:r>
            <a:br>
              <a:rPr lang="en-GB" dirty="0" smtClean="0"/>
            </a:br>
            <a:r>
              <a:rPr lang="en-GB" b="1" dirty="0" smtClean="0">
                <a:solidFill>
                  <a:schemeClr val="accent6">
                    <a:lumMod val="60000"/>
                    <a:lumOff val="40000"/>
                  </a:schemeClr>
                </a:solidFill>
              </a:rPr>
              <a:t>Debbie</a:t>
            </a:r>
            <a:r>
              <a:rPr lang="en-GB" dirty="0" smtClean="0"/>
              <a:t/>
            </a:r>
            <a:br>
              <a:rPr lang="en-GB" dirty="0" smtClean="0"/>
            </a:br>
            <a:r>
              <a:rPr lang="en-GB" dirty="0" smtClean="0"/>
              <a:t/>
            </a:r>
            <a:br>
              <a:rPr lang="en-GB" dirty="0" smtClean="0"/>
            </a:br>
            <a:endParaRPr lang="en-GB"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1047076"/>
            <a:ext cx="4266474" cy="5688632"/>
          </a:xfrm>
          <a:prstGeom prst="rect">
            <a:avLst/>
          </a:prstGeom>
        </p:spPr>
      </p:pic>
    </p:spTree>
    <p:extLst>
      <p:ext uri="{BB962C8B-B14F-4D97-AF65-F5344CB8AC3E}">
        <p14:creationId xmlns:p14="http://schemas.microsoft.com/office/powerpoint/2010/main" val="3960198274"/>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179512" y="151791"/>
            <a:ext cx="4176464" cy="6419977"/>
          </a:xfrm>
          <a:solidFill>
            <a:schemeClr val="accent6">
              <a:lumMod val="20000"/>
              <a:lumOff val="80000"/>
            </a:schemeClr>
          </a:solidFill>
        </p:spPr>
        <p:txBody>
          <a:bodyPr wrap="square" anchor="t">
            <a:spAutoFit/>
          </a:bodyPr>
          <a:lstStyle/>
          <a:p>
            <a:pPr marL="0" indent="0"/>
            <a:r>
              <a:rPr lang="en-GB" sz="2000" dirty="0">
                <a:solidFill>
                  <a:schemeClr val="accent6"/>
                </a:solidFill>
              </a:rPr>
              <a:t>I was 13 when I first followed Christ - I'm now 67 and have trusted </a:t>
            </a:r>
            <a:r>
              <a:rPr lang="en-GB" sz="2000" dirty="0" smtClean="0">
                <a:solidFill>
                  <a:schemeClr val="accent6"/>
                </a:solidFill>
              </a:rPr>
              <a:t>Him </a:t>
            </a:r>
            <a:r>
              <a:rPr lang="en-GB" sz="2000" dirty="0">
                <a:solidFill>
                  <a:schemeClr val="accent6"/>
                </a:solidFill>
              </a:rPr>
              <a:t>ever since.  It hasn't always been smooth but as I've looked back on my life I can see how following in His footsteps has been the best decision I've ever made.  Aged  51, I had a serious heart attack </a:t>
            </a:r>
            <a:r>
              <a:rPr lang="en-GB" sz="2000" dirty="0" smtClean="0">
                <a:solidFill>
                  <a:schemeClr val="accent6"/>
                </a:solidFill>
              </a:rPr>
              <a:t>after playing squash and was blue-lighted into intensive </a:t>
            </a:r>
            <a:r>
              <a:rPr lang="en-GB" sz="2000" dirty="0">
                <a:solidFill>
                  <a:schemeClr val="accent6"/>
                </a:solidFill>
              </a:rPr>
              <a:t>care.   I recovered, but later a close </a:t>
            </a:r>
            <a:r>
              <a:rPr lang="en-GB" sz="2000" dirty="0" smtClean="0">
                <a:solidFill>
                  <a:schemeClr val="accent6"/>
                </a:solidFill>
              </a:rPr>
              <a:t>friend noticed </a:t>
            </a:r>
            <a:r>
              <a:rPr lang="en-GB" sz="2000" dirty="0">
                <a:solidFill>
                  <a:schemeClr val="accent6"/>
                </a:solidFill>
              </a:rPr>
              <a:t>the amount of medication I was taking and prayed for healing.  A few months on, </a:t>
            </a:r>
            <a:r>
              <a:rPr lang="en-GB" sz="2000" dirty="0" smtClean="0">
                <a:solidFill>
                  <a:schemeClr val="accent6"/>
                </a:solidFill>
              </a:rPr>
              <a:t>all the medical staff </a:t>
            </a:r>
            <a:r>
              <a:rPr lang="en-GB" sz="2000" dirty="0">
                <a:solidFill>
                  <a:schemeClr val="accent6"/>
                </a:solidFill>
              </a:rPr>
              <a:t>were puzzled as they could find no evidence of damage to the heart, not even </a:t>
            </a:r>
            <a:r>
              <a:rPr lang="en-GB" sz="2000" dirty="0" smtClean="0">
                <a:solidFill>
                  <a:schemeClr val="accent6"/>
                </a:solidFill>
              </a:rPr>
              <a:t>with an </a:t>
            </a:r>
            <a:r>
              <a:rPr lang="en-GB" sz="2000" dirty="0">
                <a:solidFill>
                  <a:schemeClr val="accent6"/>
                </a:solidFill>
              </a:rPr>
              <a:t>angiogram!  This is just one instance </a:t>
            </a:r>
            <a:r>
              <a:rPr lang="en-GB" sz="2000" dirty="0" smtClean="0">
                <a:solidFill>
                  <a:schemeClr val="accent6"/>
                </a:solidFill>
              </a:rPr>
              <a:t>of </a:t>
            </a:r>
            <a:r>
              <a:rPr lang="en-GB" sz="2000" dirty="0">
                <a:solidFill>
                  <a:schemeClr val="accent6"/>
                </a:solidFill>
              </a:rPr>
              <a:t>God’s </a:t>
            </a:r>
            <a:r>
              <a:rPr lang="en-GB" sz="2000" dirty="0" smtClean="0">
                <a:solidFill>
                  <a:schemeClr val="accent6"/>
                </a:solidFill>
              </a:rPr>
              <a:t>faithfulness to me, </a:t>
            </a:r>
            <a:r>
              <a:rPr lang="en-GB" sz="2000" dirty="0">
                <a:solidFill>
                  <a:schemeClr val="accent6"/>
                </a:solidFill>
              </a:rPr>
              <a:t>not to mention </a:t>
            </a:r>
            <a:r>
              <a:rPr lang="en-GB" sz="2000" dirty="0" smtClean="0">
                <a:solidFill>
                  <a:schemeClr val="accent6"/>
                </a:solidFill>
              </a:rPr>
              <a:t>His </a:t>
            </a:r>
            <a:r>
              <a:rPr lang="en-GB" sz="2000" dirty="0">
                <a:solidFill>
                  <a:schemeClr val="accent6"/>
                </a:solidFill>
              </a:rPr>
              <a:t>care for me in my business and family life.  Praise God – you too can trust Him in all things. </a:t>
            </a:r>
            <a:endParaRPr lang="en-GB" sz="2000" i="1" dirty="0" smtClean="0">
              <a:solidFill>
                <a:schemeClr val="accent6"/>
              </a:solidFill>
            </a:endParaRPr>
          </a:p>
        </p:txBody>
      </p:sp>
      <p:sp>
        <p:nvSpPr>
          <p:cNvPr id="2" name="Title 1"/>
          <p:cNvSpPr>
            <a:spLocks noGrp="1"/>
          </p:cNvSpPr>
          <p:nvPr>
            <p:ph type="title" idx="4294967295"/>
          </p:nvPr>
        </p:nvSpPr>
        <p:spPr>
          <a:xfrm>
            <a:off x="5404384" y="692696"/>
            <a:ext cx="2695826" cy="720080"/>
          </a:xfrm>
          <a:ln>
            <a:noFill/>
          </a:ln>
        </p:spPr>
        <p:txBody>
          <a:bodyPr/>
          <a:lstStyle/>
          <a:p>
            <a:r>
              <a:rPr lang="en-GB" dirty="0" smtClean="0"/>
              <a:t/>
            </a:r>
            <a:br>
              <a:rPr lang="en-GB" dirty="0" smtClean="0"/>
            </a:br>
            <a:r>
              <a:rPr lang="en-GB" b="1" dirty="0" smtClean="0">
                <a:solidFill>
                  <a:schemeClr val="accent6">
                    <a:lumMod val="60000"/>
                    <a:lumOff val="40000"/>
                  </a:schemeClr>
                </a:solidFill>
              </a:rPr>
              <a:t>Alan</a:t>
            </a:r>
            <a:r>
              <a:rPr lang="en-GB" b="1" dirty="0" smtClean="0"/>
              <a:t/>
            </a:r>
            <a:br>
              <a:rPr lang="en-GB" b="1" dirty="0" smtClean="0"/>
            </a:br>
            <a:endParaRPr lang="en-GB" b="1"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8267" y="2276872"/>
            <a:ext cx="4415882" cy="3528392"/>
          </a:xfrm>
          <a:prstGeom prst="rect">
            <a:avLst/>
          </a:prstGeom>
        </p:spPr>
      </p:pic>
    </p:spTree>
    <p:extLst>
      <p:ext uri="{BB962C8B-B14F-4D97-AF65-F5344CB8AC3E}">
        <p14:creationId xmlns:p14="http://schemas.microsoft.com/office/powerpoint/2010/main" val="1430539152"/>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4716016" y="1221198"/>
            <a:ext cx="4248472" cy="5275048"/>
          </a:xfrm>
          <a:solidFill>
            <a:schemeClr val="accent6">
              <a:lumMod val="20000"/>
              <a:lumOff val="80000"/>
            </a:schemeClr>
          </a:solidFill>
        </p:spPr>
        <p:txBody>
          <a:bodyPr wrap="square" anchor="t">
            <a:spAutoFit/>
          </a:bodyPr>
          <a:lstStyle/>
          <a:p>
            <a:pPr marL="457200" indent="-457200"/>
            <a:r>
              <a:rPr lang="en-GB" sz="2000" dirty="0" smtClean="0"/>
              <a:t>      </a:t>
            </a:r>
            <a:r>
              <a:rPr lang="en-GB" sz="2000" dirty="0" smtClean="0">
                <a:solidFill>
                  <a:schemeClr val="accent6"/>
                </a:solidFill>
              </a:rPr>
              <a:t>I came to know Jesus as my Lord well over 50 years ago when I was just 18. All through my life, I have had the assurance that He is with me through all the ups and downs of family life.  He is my anchor – the one on whom I could depend when things were difficult and I needed reassuring that there was light at the end of a dark tunnel.  Jesus has promised that He would never leave us of forsake us – and He doesn’t make promises that He can’t keep.  It’s time to take Him at His word and you’ll soon be praising His name too!</a:t>
            </a:r>
            <a:endParaRPr lang="en-GB" sz="2000" i="1" dirty="0" smtClean="0">
              <a:solidFill>
                <a:schemeClr val="accent6"/>
              </a:solidFill>
            </a:endParaRPr>
          </a:p>
        </p:txBody>
      </p:sp>
      <p:sp>
        <p:nvSpPr>
          <p:cNvPr id="2" name="Title 1"/>
          <p:cNvSpPr>
            <a:spLocks noGrp="1"/>
          </p:cNvSpPr>
          <p:nvPr>
            <p:ph type="title" idx="4294967295"/>
          </p:nvPr>
        </p:nvSpPr>
        <p:spPr>
          <a:xfrm>
            <a:off x="3131840" y="260648"/>
            <a:ext cx="2695826" cy="720080"/>
          </a:xfrm>
          <a:ln>
            <a:noFill/>
          </a:ln>
        </p:spPr>
        <p:txBody>
          <a:bodyPr/>
          <a:lstStyle/>
          <a:p>
            <a:r>
              <a:rPr lang="en-GB" dirty="0" smtClean="0"/>
              <a:t/>
            </a:r>
            <a:br>
              <a:rPr lang="en-GB" dirty="0" smtClean="0"/>
            </a:br>
            <a:r>
              <a:rPr lang="en-GB" dirty="0" smtClean="0"/>
              <a:t/>
            </a:r>
            <a:br>
              <a:rPr lang="en-GB" dirty="0" smtClean="0"/>
            </a:br>
            <a:r>
              <a:rPr lang="en-GB" b="1" dirty="0" smtClean="0">
                <a:solidFill>
                  <a:schemeClr val="accent6">
                    <a:lumMod val="60000"/>
                    <a:lumOff val="40000"/>
                  </a:schemeClr>
                </a:solidFill>
              </a:rPr>
              <a:t>Cherrill</a:t>
            </a:r>
            <a:r>
              <a:rPr lang="en-GB" dirty="0" smtClean="0"/>
              <a:t/>
            </a:r>
            <a:br>
              <a:rPr lang="en-GB" dirty="0" smtClean="0"/>
            </a:br>
            <a:r>
              <a:rPr lang="en-GB" dirty="0" smtClean="0"/>
              <a:t/>
            </a:r>
            <a:br>
              <a:rPr lang="en-GB" dirty="0" smtClean="0"/>
            </a:br>
            <a:endParaRPr lang="en-GB"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1196752"/>
            <a:ext cx="3960440" cy="5280587"/>
          </a:xfrm>
          <a:prstGeom prst="rect">
            <a:avLst/>
          </a:prstGeom>
        </p:spPr>
      </p:pic>
    </p:spTree>
    <p:extLst>
      <p:ext uri="{BB962C8B-B14F-4D97-AF65-F5344CB8AC3E}">
        <p14:creationId xmlns:p14="http://schemas.microsoft.com/office/powerpoint/2010/main" val="1989342966"/>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251520" y="188640"/>
            <a:ext cx="3816424" cy="6522569"/>
          </a:xfrm>
          <a:solidFill>
            <a:schemeClr val="accent6">
              <a:lumMod val="20000"/>
              <a:lumOff val="80000"/>
            </a:schemeClr>
          </a:solidFill>
        </p:spPr>
        <p:txBody>
          <a:bodyPr wrap="square" anchor="t">
            <a:spAutoFit/>
          </a:bodyPr>
          <a:lstStyle/>
          <a:p>
            <a:r>
              <a:rPr lang="en-GB" sz="2000" dirty="0" smtClean="0"/>
              <a:t>     </a:t>
            </a:r>
            <a:r>
              <a:rPr lang="en-GB" sz="2000" dirty="0">
                <a:solidFill>
                  <a:schemeClr val="accent6"/>
                </a:solidFill>
              </a:rPr>
              <a:t>The birth of a new baby brings huge joy and gratitude to the earthly family into which it is born.  If you accept that when Jesus Christ died on the cross, it was for you, then He becomes your Saviour and Redeemer, as He became mine.  It is described as being “born again” - it can bring you great joy and peace, as well as causing great rejoicing in the heavenly realms for a sinner saved.  As a child steadily grows older, stronger and wiser, you too will grow in faith and love for others as you continue your walk hand in hand with Jesus.   </a:t>
            </a:r>
          </a:p>
          <a:p>
            <a:endParaRPr lang="en-GB" sz="2000" dirty="0"/>
          </a:p>
        </p:txBody>
      </p:sp>
      <p:sp>
        <p:nvSpPr>
          <p:cNvPr id="2" name="Title 1"/>
          <p:cNvSpPr>
            <a:spLocks noGrp="1"/>
          </p:cNvSpPr>
          <p:nvPr>
            <p:ph type="title" idx="4294967295"/>
          </p:nvPr>
        </p:nvSpPr>
        <p:spPr>
          <a:xfrm>
            <a:off x="5292080" y="188640"/>
            <a:ext cx="2695826" cy="720080"/>
          </a:xfrm>
          <a:ln>
            <a:noFill/>
          </a:ln>
        </p:spPr>
        <p:txBody>
          <a:bodyPr/>
          <a:lstStyle/>
          <a:p>
            <a:r>
              <a:rPr lang="en-GB" dirty="0" smtClean="0"/>
              <a:t/>
            </a:r>
            <a:br>
              <a:rPr lang="en-GB" dirty="0" smtClean="0"/>
            </a:br>
            <a:r>
              <a:rPr lang="en-GB" dirty="0" smtClean="0"/>
              <a:t/>
            </a:r>
            <a:br>
              <a:rPr lang="en-GB" dirty="0" smtClean="0"/>
            </a:br>
            <a:r>
              <a:rPr lang="en-GB" b="1" dirty="0" smtClean="0">
                <a:solidFill>
                  <a:schemeClr val="accent6">
                    <a:lumMod val="60000"/>
                    <a:lumOff val="40000"/>
                  </a:schemeClr>
                </a:solidFill>
              </a:rPr>
              <a:t>Ken</a:t>
            </a:r>
            <a:r>
              <a:rPr lang="en-GB" dirty="0" smtClean="0"/>
              <a:t/>
            </a:r>
            <a:br>
              <a:rPr lang="en-GB" dirty="0" smtClean="0"/>
            </a:br>
            <a:r>
              <a:rPr lang="en-GB" dirty="0" smtClean="0"/>
              <a:t/>
            </a:r>
            <a:br>
              <a:rPr lang="en-GB" dirty="0" smtClean="0"/>
            </a:br>
            <a:endParaRPr lang="en-GB"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7984" y="980728"/>
            <a:ext cx="4266474" cy="5688632"/>
          </a:xfrm>
          <a:prstGeom prst="rect">
            <a:avLst/>
          </a:prstGeom>
        </p:spPr>
      </p:pic>
    </p:spTree>
    <p:extLst>
      <p:ext uri="{BB962C8B-B14F-4D97-AF65-F5344CB8AC3E}">
        <p14:creationId xmlns:p14="http://schemas.microsoft.com/office/powerpoint/2010/main" val="3179539866"/>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4860032" y="201378"/>
            <a:ext cx="3816424" cy="6419977"/>
          </a:xfrm>
          <a:solidFill>
            <a:schemeClr val="accent6">
              <a:lumMod val="20000"/>
              <a:lumOff val="80000"/>
            </a:schemeClr>
          </a:solidFill>
        </p:spPr>
        <p:txBody>
          <a:bodyPr wrap="square" anchor="t">
            <a:spAutoFit/>
          </a:bodyPr>
          <a:lstStyle/>
          <a:p>
            <a:r>
              <a:rPr lang="en-GB" sz="2000" dirty="0" smtClean="0"/>
              <a:t>     </a:t>
            </a:r>
            <a:r>
              <a:rPr lang="en-GB" sz="2000" dirty="0">
                <a:solidFill>
                  <a:schemeClr val="accent6"/>
                </a:solidFill>
              </a:rPr>
              <a:t>Looking back on my life, I see God’s plan and provision.  Every need and more supplied, an  assurance of Heaven with Him. Not a life free of trials but His promise to be with me always.  Have </a:t>
            </a:r>
            <a:r>
              <a:rPr lang="en-GB" sz="2000" b="1" dirty="0">
                <a:solidFill>
                  <a:schemeClr val="accent6"/>
                </a:solidFill>
              </a:rPr>
              <a:t>you</a:t>
            </a:r>
            <a:r>
              <a:rPr lang="en-GB" sz="2000" dirty="0">
                <a:solidFill>
                  <a:schemeClr val="accent6"/>
                </a:solidFill>
              </a:rPr>
              <a:t> ever considered God’s call on your life? </a:t>
            </a:r>
            <a:r>
              <a:rPr lang="en-GB" sz="2000" b="1" dirty="0">
                <a:solidFill>
                  <a:schemeClr val="accent6"/>
                </a:solidFill>
              </a:rPr>
              <a:t>Why not today</a:t>
            </a:r>
            <a:r>
              <a:rPr lang="en-GB" sz="2000" dirty="0">
                <a:solidFill>
                  <a:schemeClr val="accent6"/>
                </a:solidFill>
              </a:rPr>
              <a:t>, whilst there is time and opportunity? If you once served Him, but drifted as I did, His love for you has never changed. His arms are wide open, not to condemn, but to restore your joy and peace. You won’t suddenly become perfect. We are all a work in progress, but He loves us all unconditionally, just as we are.</a:t>
            </a:r>
          </a:p>
        </p:txBody>
      </p:sp>
      <p:sp>
        <p:nvSpPr>
          <p:cNvPr id="2" name="Title 1"/>
          <p:cNvSpPr>
            <a:spLocks noGrp="1"/>
          </p:cNvSpPr>
          <p:nvPr>
            <p:ph type="title" idx="4294967295"/>
          </p:nvPr>
        </p:nvSpPr>
        <p:spPr>
          <a:xfrm>
            <a:off x="1081849" y="188640"/>
            <a:ext cx="2695826" cy="720080"/>
          </a:xfrm>
          <a:ln>
            <a:noFill/>
          </a:ln>
        </p:spPr>
        <p:txBody>
          <a:bodyPr/>
          <a:lstStyle/>
          <a:p>
            <a:r>
              <a:rPr lang="en-GB" dirty="0" smtClean="0"/>
              <a:t/>
            </a:r>
            <a:br>
              <a:rPr lang="en-GB" dirty="0" smtClean="0"/>
            </a:br>
            <a:r>
              <a:rPr lang="en-GB" dirty="0" smtClean="0"/>
              <a:t/>
            </a:r>
            <a:br>
              <a:rPr lang="en-GB" dirty="0" smtClean="0"/>
            </a:br>
            <a:r>
              <a:rPr lang="en-GB" b="1" dirty="0" smtClean="0">
                <a:solidFill>
                  <a:schemeClr val="accent6">
                    <a:lumMod val="60000"/>
                    <a:lumOff val="40000"/>
                  </a:schemeClr>
                </a:solidFill>
              </a:rPr>
              <a:t>Pat</a:t>
            </a:r>
            <a:r>
              <a:rPr lang="en-GB" dirty="0" smtClean="0"/>
              <a:t/>
            </a:r>
            <a:br>
              <a:rPr lang="en-GB" dirty="0" smtClean="0"/>
            </a:br>
            <a:r>
              <a:rPr lang="en-GB" dirty="0" smtClean="0"/>
              <a:t/>
            </a:r>
            <a:br>
              <a:rPr lang="en-GB" dirty="0" smtClean="0"/>
            </a:br>
            <a:endParaRPr lang="en-GB"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1196752"/>
            <a:ext cx="4068452" cy="5424603"/>
          </a:xfrm>
          <a:prstGeom prst="rect">
            <a:avLst/>
          </a:prstGeom>
        </p:spPr>
      </p:pic>
    </p:spTree>
    <p:extLst>
      <p:ext uri="{BB962C8B-B14F-4D97-AF65-F5344CB8AC3E}">
        <p14:creationId xmlns:p14="http://schemas.microsoft.com/office/powerpoint/2010/main" val="3292667520"/>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395536" y="1177201"/>
            <a:ext cx="4176464" cy="5091408"/>
          </a:xfrm>
          <a:solidFill>
            <a:schemeClr val="accent6">
              <a:lumMod val="20000"/>
              <a:lumOff val="80000"/>
            </a:schemeClr>
          </a:solidFill>
        </p:spPr>
        <p:txBody>
          <a:bodyPr wrap="square" anchor="t">
            <a:spAutoFit/>
          </a:bodyPr>
          <a:lstStyle/>
          <a:p>
            <a:pPr marL="457200" indent="-457200"/>
            <a:r>
              <a:rPr lang="en-GB" sz="2000" dirty="0" smtClean="0"/>
              <a:t>      </a:t>
            </a:r>
            <a:r>
              <a:rPr lang="en-GB" sz="2000" dirty="0">
                <a:solidFill>
                  <a:schemeClr val="accent6"/>
                </a:solidFill>
              </a:rPr>
              <a:t>The Good News of God has dealt with my biggest question, ‘Why do I exist?’ and my biggest need ‘Why do I sin?’  I am able to have complete confidence for these two questions because I’ve found the answers in Christ Jesus.  Through His grace, He has brought me into relationship with God whom I can now call Father and from whom I have received total forgiveness.  This connection is for ever and meets the need of every human heart.  Don’t miss it!</a:t>
            </a:r>
          </a:p>
          <a:p>
            <a:pPr marL="457200" indent="-457200"/>
            <a:endParaRPr lang="en-GB" sz="2000" i="1" dirty="0" smtClean="0">
              <a:solidFill>
                <a:schemeClr val="accent6"/>
              </a:solidFill>
            </a:endParaRPr>
          </a:p>
        </p:txBody>
      </p:sp>
      <p:sp>
        <p:nvSpPr>
          <p:cNvPr id="2" name="Title 1"/>
          <p:cNvSpPr>
            <a:spLocks noGrp="1"/>
          </p:cNvSpPr>
          <p:nvPr>
            <p:ph type="title" idx="4294967295"/>
          </p:nvPr>
        </p:nvSpPr>
        <p:spPr>
          <a:xfrm>
            <a:off x="3347864" y="188640"/>
            <a:ext cx="2695826" cy="720080"/>
          </a:xfrm>
          <a:ln>
            <a:noFill/>
          </a:ln>
        </p:spPr>
        <p:txBody>
          <a:bodyPr/>
          <a:lstStyle/>
          <a:p>
            <a:r>
              <a:rPr lang="en-GB" dirty="0" smtClean="0"/>
              <a:t/>
            </a:r>
            <a:br>
              <a:rPr lang="en-GB" dirty="0" smtClean="0"/>
            </a:br>
            <a:r>
              <a:rPr lang="en-GB" dirty="0" smtClean="0"/>
              <a:t/>
            </a:r>
            <a:br>
              <a:rPr lang="en-GB" dirty="0" smtClean="0"/>
            </a:br>
            <a:r>
              <a:rPr lang="en-GB" b="1" dirty="0" smtClean="0">
                <a:solidFill>
                  <a:schemeClr val="accent6">
                    <a:lumMod val="60000"/>
                    <a:lumOff val="40000"/>
                  </a:schemeClr>
                </a:solidFill>
              </a:rPr>
              <a:t>Geoff</a:t>
            </a:r>
            <a:r>
              <a:rPr lang="en-GB" dirty="0" smtClean="0"/>
              <a:t/>
            </a:r>
            <a:br>
              <a:rPr lang="en-GB" dirty="0" smtClean="0"/>
            </a:br>
            <a:r>
              <a:rPr lang="en-GB" dirty="0" smtClean="0"/>
              <a:t/>
            </a:r>
            <a:br>
              <a:rPr lang="en-GB" dirty="0" smtClean="0"/>
            </a:br>
            <a:endParaRPr lang="en-GB"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9972" y="1196752"/>
            <a:ext cx="3834426" cy="5112568"/>
          </a:xfrm>
          <a:prstGeom prst="rect">
            <a:avLst/>
          </a:prstGeom>
        </p:spPr>
      </p:pic>
    </p:spTree>
    <p:extLst>
      <p:ext uri="{BB962C8B-B14F-4D97-AF65-F5344CB8AC3E}">
        <p14:creationId xmlns:p14="http://schemas.microsoft.com/office/powerpoint/2010/main" val="1162698235"/>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4644008" y="1315789"/>
            <a:ext cx="4248472" cy="4988816"/>
          </a:xfrm>
          <a:solidFill>
            <a:schemeClr val="accent6">
              <a:lumMod val="20000"/>
              <a:lumOff val="80000"/>
            </a:schemeClr>
          </a:solidFill>
        </p:spPr>
        <p:txBody>
          <a:bodyPr wrap="square" anchor="t">
            <a:spAutoFit/>
          </a:bodyPr>
          <a:lstStyle/>
          <a:p>
            <a:pPr marL="457200" indent="-457200"/>
            <a:r>
              <a:rPr lang="en-GB" sz="2000" dirty="0" smtClean="0">
                <a:solidFill>
                  <a:schemeClr val="accent6"/>
                </a:solidFill>
              </a:rPr>
              <a:t>      </a:t>
            </a:r>
            <a:r>
              <a:rPr lang="en-GB" sz="2000" dirty="0">
                <a:solidFill>
                  <a:schemeClr val="accent6"/>
                </a:solidFill>
              </a:rPr>
              <a:t>I’ve been a Christian for 35 years now and to me it’s been like going on life’s journey with a wonderful, amazing friend. One I’ve got to know and trust more and more as time has passed. A friend who enjoys the good times with me, who is by my side through the sad and difficult </a:t>
            </a:r>
            <a:r>
              <a:rPr lang="en-GB" sz="2000" dirty="0" smtClean="0">
                <a:solidFill>
                  <a:schemeClr val="accent6"/>
                </a:solidFill>
              </a:rPr>
              <a:t>times, </a:t>
            </a:r>
            <a:r>
              <a:rPr lang="en-GB" sz="2000" dirty="0">
                <a:solidFill>
                  <a:schemeClr val="accent6"/>
                </a:solidFill>
              </a:rPr>
              <a:t>a friend who waits patiently for me when I make the wrong decisions but guides me back when I ask for help. A friend who is contactable 24/7. One who doesn’t judge me but just loves me. The best friend ever</a:t>
            </a:r>
            <a:r>
              <a:rPr lang="en-GB" sz="2000" dirty="0" smtClean="0">
                <a:solidFill>
                  <a:schemeClr val="accent6"/>
                </a:solidFill>
              </a:rPr>
              <a:t>.</a:t>
            </a:r>
            <a:endParaRPr lang="en-GB" sz="2000" i="1" dirty="0" smtClean="0">
              <a:solidFill>
                <a:schemeClr val="accent6"/>
              </a:solidFill>
            </a:endParaRPr>
          </a:p>
        </p:txBody>
      </p:sp>
      <p:sp>
        <p:nvSpPr>
          <p:cNvPr id="2" name="Title 1"/>
          <p:cNvSpPr>
            <a:spLocks noGrp="1"/>
          </p:cNvSpPr>
          <p:nvPr>
            <p:ph type="title" idx="4294967295"/>
          </p:nvPr>
        </p:nvSpPr>
        <p:spPr>
          <a:xfrm>
            <a:off x="5292080" y="404664"/>
            <a:ext cx="2695826" cy="720080"/>
          </a:xfrm>
          <a:ln>
            <a:noFill/>
          </a:ln>
        </p:spPr>
        <p:txBody>
          <a:bodyPr/>
          <a:lstStyle/>
          <a:p>
            <a:r>
              <a:rPr lang="en-GB" dirty="0" smtClean="0"/>
              <a:t/>
            </a:r>
            <a:br>
              <a:rPr lang="en-GB" dirty="0" smtClean="0"/>
            </a:br>
            <a:r>
              <a:rPr lang="en-GB" dirty="0" smtClean="0"/>
              <a:t/>
            </a:r>
            <a:br>
              <a:rPr lang="en-GB" dirty="0" smtClean="0"/>
            </a:br>
            <a:r>
              <a:rPr lang="en-GB" b="1" dirty="0" smtClean="0">
                <a:solidFill>
                  <a:schemeClr val="accent6">
                    <a:lumMod val="60000"/>
                    <a:lumOff val="40000"/>
                  </a:schemeClr>
                </a:solidFill>
              </a:rPr>
              <a:t>Pam</a:t>
            </a:r>
            <a:r>
              <a:rPr lang="en-GB" dirty="0" smtClean="0"/>
              <a:t/>
            </a:r>
            <a:br>
              <a:rPr lang="en-GB" dirty="0" smtClean="0"/>
            </a:br>
            <a:r>
              <a:rPr lang="en-GB" dirty="0" smtClean="0"/>
              <a:t/>
            </a:r>
            <a:br>
              <a:rPr lang="en-GB" dirty="0" smtClean="0"/>
            </a:br>
            <a:endParaRPr lang="en-GB"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620688"/>
            <a:ext cx="4263939" cy="5685252"/>
          </a:xfrm>
          <a:prstGeom prst="rect">
            <a:avLst/>
          </a:prstGeom>
        </p:spPr>
      </p:pic>
    </p:spTree>
    <p:extLst>
      <p:ext uri="{BB962C8B-B14F-4D97-AF65-F5344CB8AC3E}">
        <p14:creationId xmlns:p14="http://schemas.microsoft.com/office/powerpoint/2010/main" val="3766726863"/>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251520" y="620688"/>
            <a:ext cx="3816424" cy="5561280"/>
          </a:xfrm>
          <a:solidFill>
            <a:schemeClr val="accent6">
              <a:lumMod val="20000"/>
              <a:lumOff val="80000"/>
            </a:schemeClr>
          </a:solidFill>
        </p:spPr>
        <p:txBody>
          <a:bodyPr wrap="square" anchor="t">
            <a:spAutoFit/>
          </a:bodyPr>
          <a:lstStyle/>
          <a:p>
            <a:pPr marL="0" indent="0"/>
            <a:r>
              <a:rPr lang="en-GB" sz="2000" dirty="0" smtClean="0"/>
              <a:t> </a:t>
            </a:r>
            <a:r>
              <a:rPr lang="en-GB" sz="2000" dirty="0" smtClean="0">
                <a:solidFill>
                  <a:schemeClr val="accent6"/>
                </a:solidFill>
              </a:rPr>
              <a:t>Looking </a:t>
            </a:r>
            <a:r>
              <a:rPr lang="en-GB" sz="2000" dirty="0">
                <a:solidFill>
                  <a:schemeClr val="accent6"/>
                </a:solidFill>
              </a:rPr>
              <a:t>at the wonderful world around me, there are signs of life in everything I see.  Particularly in the Spring, the new growth of crocuses and snowdrops speaks to me of the mighty Creator God and the new start that He gives.  My Winter ended and came to a new Springtime many years ago when I put my trust in Christ Jesus.  I realised that his death on the cross was for me – God is now my Father and He has given me a new heart and an assurance that one day I will be with Him in heaven.  This surely is good news in a mixed up world</a:t>
            </a:r>
            <a:r>
              <a:rPr lang="en-GB" sz="2000" dirty="0" smtClean="0">
                <a:solidFill>
                  <a:schemeClr val="accent6"/>
                </a:solidFill>
              </a:rPr>
              <a:t>.</a:t>
            </a:r>
            <a:endParaRPr lang="en-GB" sz="2000" i="1" dirty="0" smtClean="0">
              <a:solidFill>
                <a:schemeClr val="accent6"/>
              </a:solidFill>
            </a:endParaRPr>
          </a:p>
        </p:txBody>
      </p:sp>
      <p:sp>
        <p:nvSpPr>
          <p:cNvPr id="2" name="Title 1"/>
          <p:cNvSpPr>
            <a:spLocks noGrp="1"/>
          </p:cNvSpPr>
          <p:nvPr>
            <p:ph type="title" idx="4294967295"/>
          </p:nvPr>
        </p:nvSpPr>
        <p:spPr>
          <a:xfrm>
            <a:off x="5292080" y="836712"/>
            <a:ext cx="2695826" cy="720080"/>
          </a:xfrm>
          <a:ln>
            <a:noFill/>
          </a:ln>
        </p:spPr>
        <p:txBody>
          <a:bodyPr/>
          <a:lstStyle/>
          <a:p>
            <a:r>
              <a:rPr lang="en-GB" dirty="0" smtClean="0"/>
              <a:t/>
            </a:r>
            <a:br>
              <a:rPr lang="en-GB" dirty="0" smtClean="0"/>
            </a:br>
            <a:r>
              <a:rPr lang="en-GB" b="1" dirty="0" smtClean="0">
                <a:solidFill>
                  <a:schemeClr val="accent6">
                    <a:lumMod val="60000"/>
                    <a:lumOff val="40000"/>
                  </a:schemeClr>
                </a:solidFill>
              </a:rPr>
              <a:t>David</a:t>
            </a:r>
            <a:r>
              <a:rPr lang="en-GB" b="1" dirty="0" smtClean="0"/>
              <a:t/>
            </a:r>
            <a:br>
              <a:rPr lang="en-GB" b="1" dirty="0" smtClean="0"/>
            </a:br>
            <a:endParaRPr lang="en-GB" b="1"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11960" y="1840898"/>
            <a:ext cx="4639112" cy="4365104"/>
          </a:xfrm>
          <a:prstGeom prst="rect">
            <a:avLst/>
          </a:prstGeom>
        </p:spPr>
      </p:pic>
    </p:spTree>
    <p:extLst>
      <p:ext uri="{BB962C8B-B14F-4D97-AF65-F5344CB8AC3E}">
        <p14:creationId xmlns:p14="http://schemas.microsoft.com/office/powerpoint/2010/main" val="1650522535"/>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179512" y="1628800"/>
            <a:ext cx="3535216" cy="5047293"/>
          </a:xfrm>
          <a:solidFill>
            <a:schemeClr val="accent6">
              <a:lumMod val="20000"/>
              <a:lumOff val="80000"/>
            </a:schemeClr>
          </a:solidFill>
        </p:spPr>
        <p:txBody>
          <a:bodyPr wrap="square" anchor="t">
            <a:spAutoFit/>
          </a:bodyPr>
          <a:lstStyle/>
          <a:p>
            <a:pPr marL="0" indent="0">
              <a:lnSpc>
                <a:spcPct val="100000"/>
              </a:lnSpc>
              <a:spcBef>
                <a:spcPts val="0"/>
              </a:spcBef>
            </a:pPr>
            <a:r>
              <a:rPr lang="en-GB" sz="2000" dirty="0" smtClean="0"/>
              <a:t> </a:t>
            </a:r>
            <a:r>
              <a:rPr lang="en-GB" sz="2000" dirty="0" smtClean="0">
                <a:solidFill>
                  <a:schemeClr val="accent6"/>
                </a:solidFill>
              </a:rPr>
              <a:t>I </a:t>
            </a:r>
            <a:r>
              <a:rPr lang="en-GB" sz="2000" dirty="0">
                <a:solidFill>
                  <a:schemeClr val="accent6"/>
                </a:solidFill>
              </a:rPr>
              <a:t>was launched on life’s seas in the 1920s and through many storms, I have found that Jesus has been my </a:t>
            </a:r>
            <a:r>
              <a:rPr lang="en-GB" sz="2000" dirty="0" smtClean="0">
                <a:solidFill>
                  <a:schemeClr val="accent6"/>
                </a:solidFill>
              </a:rPr>
              <a:t>pilot.  He </a:t>
            </a:r>
            <a:r>
              <a:rPr lang="en-GB" sz="2000" dirty="0">
                <a:solidFill>
                  <a:schemeClr val="accent6"/>
                </a:solidFill>
              </a:rPr>
              <a:t>has kept me safe in my little boat.  My connection to </a:t>
            </a:r>
            <a:r>
              <a:rPr lang="en-GB" sz="2000" dirty="0" smtClean="0">
                <a:solidFill>
                  <a:schemeClr val="accent6"/>
                </a:solidFill>
              </a:rPr>
              <a:t>Him </a:t>
            </a:r>
            <a:r>
              <a:rPr lang="en-GB" sz="2000" dirty="0">
                <a:solidFill>
                  <a:schemeClr val="accent6"/>
                </a:solidFill>
              </a:rPr>
              <a:t>remained strong as a nurse during the war, losing my sister and mother at an early age, and throughout 60 years of marriage and family life.  I have discovered that there is no challenge that cannot be met in the grace God gives me</a:t>
            </a:r>
            <a:r>
              <a:rPr lang="en-GB" sz="2000" dirty="0" smtClean="0">
                <a:solidFill>
                  <a:schemeClr val="accent6"/>
                </a:solidFill>
              </a:rPr>
              <a:t>. This can be yours too!</a:t>
            </a:r>
            <a:endParaRPr lang="en-GB" sz="2000" i="1" dirty="0" smtClean="0">
              <a:solidFill>
                <a:schemeClr val="accent6"/>
              </a:solidFill>
            </a:endParaRPr>
          </a:p>
        </p:txBody>
      </p:sp>
      <p:sp>
        <p:nvSpPr>
          <p:cNvPr id="2" name="Title 1"/>
          <p:cNvSpPr>
            <a:spLocks noGrp="1"/>
          </p:cNvSpPr>
          <p:nvPr>
            <p:ph type="title" idx="4294967295"/>
          </p:nvPr>
        </p:nvSpPr>
        <p:spPr>
          <a:xfrm>
            <a:off x="251520" y="620688"/>
            <a:ext cx="2695826" cy="720080"/>
          </a:xfrm>
          <a:ln>
            <a:noFill/>
          </a:ln>
        </p:spPr>
        <p:txBody>
          <a:bodyPr/>
          <a:lstStyle/>
          <a:p>
            <a:r>
              <a:rPr lang="en-GB" dirty="0" smtClean="0"/>
              <a:t/>
            </a:r>
            <a:br>
              <a:rPr lang="en-GB" dirty="0" smtClean="0"/>
            </a:br>
            <a:r>
              <a:rPr lang="en-GB" b="1" dirty="0" smtClean="0">
                <a:solidFill>
                  <a:schemeClr val="accent6">
                    <a:lumMod val="60000"/>
                    <a:lumOff val="40000"/>
                  </a:schemeClr>
                </a:solidFill>
              </a:rPr>
              <a:t>Myrtle</a:t>
            </a:r>
            <a:r>
              <a:rPr lang="en-GB" b="1" dirty="0" smtClean="0"/>
              <a:t/>
            </a:r>
            <a:br>
              <a:rPr lang="en-GB" b="1" dirty="0" smtClean="0"/>
            </a:br>
            <a:endParaRPr lang="en-GB" b="1"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1920" y="764704"/>
            <a:ext cx="5032291" cy="5718512"/>
          </a:xfrm>
          <a:prstGeom prst="rect">
            <a:avLst/>
          </a:prstGeom>
        </p:spPr>
      </p:pic>
    </p:spTree>
    <p:extLst>
      <p:ext uri="{BB962C8B-B14F-4D97-AF65-F5344CB8AC3E}">
        <p14:creationId xmlns:p14="http://schemas.microsoft.com/office/powerpoint/2010/main" val="2534759164"/>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4932040" y="270963"/>
            <a:ext cx="3744416" cy="6377092"/>
          </a:xfrm>
          <a:solidFill>
            <a:schemeClr val="accent6">
              <a:lumMod val="20000"/>
              <a:lumOff val="80000"/>
            </a:schemeClr>
          </a:solidFill>
        </p:spPr>
        <p:txBody>
          <a:bodyPr wrap="square" anchor="t">
            <a:spAutoFit/>
          </a:bodyPr>
          <a:lstStyle/>
          <a:p>
            <a:pPr marL="0" indent="0">
              <a:lnSpc>
                <a:spcPct val="100000"/>
              </a:lnSpc>
              <a:spcBef>
                <a:spcPts val="0"/>
              </a:spcBef>
            </a:pPr>
            <a:r>
              <a:rPr lang="en-GB" sz="2000" dirty="0" smtClean="0">
                <a:solidFill>
                  <a:schemeClr val="accent6"/>
                </a:solidFill>
              </a:rPr>
              <a:t>These stories are inspiring – they speak of faith despite struggles, courage coming through connection to God and of hope that every person can receive at any age.</a:t>
            </a:r>
            <a:r>
              <a:rPr lang="en-GB" sz="2000" i="1" dirty="0">
                <a:solidFill>
                  <a:schemeClr val="accent6"/>
                </a:solidFill>
              </a:rPr>
              <a:t> </a:t>
            </a:r>
            <a:r>
              <a:rPr lang="en-GB" sz="2000" i="1" dirty="0" smtClean="0">
                <a:solidFill>
                  <a:schemeClr val="accent6"/>
                </a:solidFill>
              </a:rPr>
              <a:t> </a:t>
            </a:r>
            <a:r>
              <a:rPr lang="en-GB" sz="2000" dirty="0" smtClean="0">
                <a:solidFill>
                  <a:schemeClr val="accent6"/>
                </a:solidFill>
              </a:rPr>
              <a:t>As you finish this presentation, reflect on what you have seen and heard – this is an opportunity for life that you shouldn’t miss.</a:t>
            </a:r>
          </a:p>
          <a:p>
            <a:pPr marL="0" indent="0">
              <a:lnSpc>
                <a:spcPct val="100000"/>
              </a:lnSpc>
              <a:spcBef>
                <a:spcPts val="0"/>
              </a:spcBef>
            </a:pPr>
            <a:r>
              <a:rPr lang="en-GB" sz="2000" dirty="0" smtClean="0">
                <a:solidFill>
                  <a:schemeClr val="accent6"/>
                </a:solidFill>
              </a:rPr>
              <a:t>Did you spot the common strand of silver connections?</a:t>
            </a:r>
          </a:p>
          <a:p>
            <a:pPr marL="0" indent="0">
              <a:lnSpc>
                <a:spcPct val="100000"/>
              </a:lnSpc>
              <a:spcBef>
                <a:spcPts val="0"/>
              </a:spcBef>
            </a:pPr>
            <a:r>
              <a:rPr lang="en-GB" sz="2000" dirty="0" smtClean="0">
                <a:solidFill>
                  <a:schemeClr val="accent6"/>
                </a:solidFill>
              </a:rPr>
              <a:t>The Bible speaks of life as like a ‘silver cord’ – fragile but precious</a:t>
            </a:r>
            <a:r>
              <a:rPr lang="en-GB" sz="2000" b="1" dirty="0" smtClean="0">
                <a:solidFill>
                  <a:schemeClr val="accent6"/>
                </a:solidFill>
              </a:rPr>
              <a:t>.  It’s time to make the connection – whatever season you may feel you are in, it can become Spring in your life even now, a time of new beginnings!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400" y="270963"/>
            <a:ext cx="4217592" cy="6326389"/>
          </a:xfrm>
          <a:prstGeom prst="rect">
            <a:avLst/>
          </a:prstGeom>
        </p:spPr>
      </p:pic>
    </p:spTree>
    <p:extLst>
      <p:ext uri="{BB962C8B-B14F-4D97-AF65-F5344CB8AC3E}">
        <p14:creationId xmlns:p14="http://schemas.microsoft.com/office/powerpoint/2010/main" val="1234772620"/>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p:cNvSpPr>
            <a:spLocks noGrp="1"/>
          </p:cNvSpPr>
          <p:nvPr>
            <p:ph type="ftr" idx="11"/>
          </p:nvPr>
        </p:nvSpPr>
        <p:spPr/>
        <p:txBody>
          <a:bodyPr/>
          <a:lstStyle/>
          <a:p>
            <a:r>
              <a:rPr lang="en-GB" altLang="en-US"/>
              <a:t>Copyright © connect4life GHT</a:t>
            </a:r>
          </a:p>
        </p:txBody>
      </p:sp>
      <p:pic>
        <p:nvPicPr>
          <p:cNvPr id="3073"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513" y="0"/>
            <a:ext cx="9203947" cy="688538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Rectangle 4"/>
          <p:cNvSpPr/>
          <p:nvPr/>
        </p:nvSpPr>
        <p:spPr>
          <a:xfrm>
            <a:off x="6516216" y="6381328"/>
            <a:ext cx="2326278" cy="276999"/>
          </a:xfrm>
          <a:prstGeom prst="rect">
            <a:avLst/>
          </a:prstGeom>
        </p:spPr>
        <p:txBody>
          <a:bodyPr wrap="none">
            <a:spAutoFit/>
          </a:bodyPr>
          <a:lstStyle/>
          <a:p>
            <a:r>
              <a:rPr lang="en-GB" sz="1200" dirty="0" smtClean="0">
                <a:solidFill>
                  <a:schemeClr val="tx1"/>
                </a:solidFill>
              </a:rPr>
              <a:t>© Copyright Connect4Life 2014</a:t>
            </a:r>
            <a:endParaRPr lang="en-GB" sz="1200" dirty="0">
              <a:solidFill>
                <a:schemeClr val="tx1"/>
              </a:solidFill>
            </a:endParaRPr>
          </a:p>
        </p:txBody>
      </p:sp>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276" y="2348880"/>
            <a:ext cx="8218474"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8556215"/>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755576" y="2840737"/>
            <a:ext cx="7560840"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400" b="1" i="1" u="none" strike="noStrike" cap="none" normalizeH="0" baseline="0" dirty="0" smtClean="0">
                <a:ln>
                  <a:noFill/>
                </a:ln>
                <a:solidFill>
                  <a:schemeClr val="tx1"/>
                </a:solidFill>
                <a:effectLst/>
                <a:latin typeface="Arial" pitchFamily="34" charset="0"/>
                <a:ea typeface="Calibri" pitchFamily="34" charset="0"/>
                <a:cs typeface="Arial" pitchFamily="34" charset="0"/>
              </a:rPr>
              <a:t>Connect4Life</a:t>
            </a:r>
            <a:r>
              <a:rPr kumimoji="0" lang="en-GB" altLang="en-US" sz="1400" b="0" i="1" u="none" strike="noStrike" cap="none" normalizeH="0" baseline="0" dirty="0" smtClean="0">
                <a:ln>
                  <a:noFill/>
                </a:ln>
                <a:solidFill>
                  <a:schemeClr val="tx1"/>
                </a:solidFill>
                <a:effectLst/>
                <a:latin typeface="Arial" pitchFamily="34" charset="0"/>
                <a:ea typeface="Calibri" pitchFamily="34" charset="0"/>
                <a:cs typeface="Arial" pitchFamily="34" charset="0"/>
              </a:rPr>
              <a:t> is a charitable company limited by guarantee, company no 7441241,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400" b="0" i="1" u="none" strike="noStrike" cap="none" normalizeH="0" baseline="0" dirty="0" smtClean="0">
                <a:ln>
                  <a:noFill/>
                </a:ln>
                <a:solidFill>
                  <a:schemeClr val="tx1"/>
                </a:solidFill>
                <a:effectLst/>
                <a:latin typeface="Arial" pitchFamily="34" charset="0"/>
                <a:ea typeface="Calibri" pitchFamily="34" charset="0"/>
                <a:cs typeface="Arial" pitchFamily="34" charset="0"/>
              </a:rPr>
              <a:t>registered charity no 1140599. </a:t>
            </a:r>
            <a:endParaRPr kumimoji="0" lang="en-GB" alt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400" b="0" i="1" u="none" strike="noStrike" cap="none" normalizeH="0" baseline="0" dirty="0" smtClean="0">
                <a:ln>
                  <a:noFill/>
                </a:ln>
                <a:solidFill>
                  <a:schemeClr val="tx1"/>
                </a:solidFill>
                <a:effectLst/>
                <a:latin typeface="Arial" pitchFamily="34" charset="0"/>
                <a:ea typeface="Calibri" pitchFamily="34" charset="0"/>
                <a:cs typeface="Arial" pitchFamily="34" charset="0"/>
              </a:rPr>
              <a:t>PO Box 297, ALTON</a:t>
            </a:r>
            <a:r>
              <a:rPr kumimoji="0" lang="en-GB" altLang="en-US" sz="1400" b="0" i="1" u="none" strike="noStrike" cap="none" normalizeH="0" baseline="0" dirty="0" smtClean="0">
                <a:ln>
                  <a:noFill/>
                </a:ln>
                <a:solidFill>
                  <a:schemeClr val="tx1"/>
                </a:solidFill>
                <a:effectLst/>
                <a:latin typeface="Calibri"/>
                <a:ea typeface="Calibri" pitchFamily="34" charset="0"/>
                <a:cs typeface="Arial" pitchFamily="34" charset="0"/>
              </a:rPr>
              <a:t> </a:t>
            </a:r>
            <a:r>
              <a:rPr kumimoji="0" lang="en-GB" altLang="en-US" sz="1400" b="0" i="1" u="none" strike="noStrike" cap="none" normalizeH="0" baseline="0" dirty="0" smtClean="0">
                <a:ln>
                  <a:noFill/>
                </a:ln>
                <a:solidFill>
                  <a:schemeClr val="tx1"/>
                </a:solidFill>
                <a:effectLst/>
                <a:latin typeface="Arial" pitchFamily="34" charset="0"/>
                <a:ea typeface="Calibri" pitchFamily="34" charset="0"/>
                <a:cs typeface="Arial" pitchFamily="34" charset="0"/>
              </a:rPr>
              <a:t> GU34 9GN</a:t>
            </a:r>
            <a:r>
              <a:rPr kumimoji="0" lang="en-GB" altLang="en-US" sz="1400" b="0" i="1" u="none" strike="noStrike" cap="none" normalizeH="0" baseline="0" dirty="0" smtClean="0">
                <a:ln>
                  <a:noFill/>
                </a:ln>
                <a:solidFill>
                  <a:schemeClr val="tx1"/>
                </a:solidFill>
                <a:effectLst/>
                <a:latin typeface="Calibri"/>
                <a:ea typeface="Calibri" pitchFamily="34" charset="0"/>
                <a:cs typeface="Arial" pitchFamily="34" charset="0"/>
              </a:rPr>
              <a:t> </a:t>
            </a:r>
            <a:r>
              <a:rPr kumimoji="0" lang="en-GB" altLang="en-US" sz="1400" b="0" i="1" u="none" strike="noStrike" cap="none" normalizeH="0" baseline="0" dirty="0" smtClean="0">
                <a:ln>
                  <a:noFill/>
                </a:ln>
                <a:solidFill>
                  <a:schemeClr val="tx1"/>
                </a:solidFill>
                <a:effectLst/>
                <a:latin typeface="Arial" pitchFamily="34" charset="0"/>
                <a:ea typeface="Calibri" pitchFamily="34" charset="0"/>
                <a:cs typeface="Arial"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400" b="0" i="1" u="none" strike="noStrike" cap="none" normalizeH="0" baseline="0" dirty="0" smtClean="0">
                <a:ln>
                  <a:noFill/>
                </a:ln>
                <a:solidFill>
                  <a:schemeClr val="tx1"/>
                </a:solidFill>
                <a:effectLst/>
                <a:latin typeface="Arial" pitchFamily="34" charset="0"/>
                <a:ea typeface="Calibri" pitchFamily="34" charset="0"/>
                <a:cs typeface="Arial" pitchFamily="34" charset="0"/>
              </a:rPr>
              <a:t>Tel: 07767 804333</a:t>
            </a:r>
            <a:r>
              <a:rPr kumimoji="0" lang="en-GB" altLang="en-US" sz="1400" b="0" i="1" u="none" strike="noStrike" cap="none" normalizeH="0" baseline="0" dirty="0" smtClean="0">
                <a:ln>
                  <a:noFill/>
                </a:ln>
                <a:solidFill>
                  <a:schemeClr val="tx1"/>
                </a:solidFill>
                <a:effectLst/>
                <a:latin typeface="Calibri"/>
                <a:ea typeface="Calibri" pitchFamily="34" charset="0"/>
                <a:cs typeface="Arial" pitchFamily="34" charset="0"/>
              </a:rPr>
              <a:t> </a:t>
            </a:r>
            <a:r>
              <a:rPr kumimoji="0" lang="en-GB" altLang="en-US" sz="1400" b="0" i="1"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GB" altLang="en-US" sz="1400" b="0" i="1" u="none" strike="noStrike" cap="none" normalizeH="0" baseline="0" dirty="0" smtClean="0">
                <a:ln>
                  <a:noFill/>
                </a:ln>
                <a:solidFill>
                  <a:schemeClr val="tx1"/>
                </a:solidFill>
                <a:effectLst/>
                <a:latin typeface="Arial" pitchFamily="34" charset="0"/>
                <a:ea typeface="Calibri" pitchFamily="34" charset="0"/>
                <a:cs typeface="Arial" pitchFamily="34" charset="0"/>
                <a:hlinkClick r:id="rId3"/>
              </a:rPr>
              <a:t>www.connect4life.org.uk</a:t>
            </a:r>
            <a:r>
              <a:rPr kumimoji="0" lang="en-GB" altLang="en-US" sz="1400" b="0" i="1" u="none" strike="noStrike" cap="none" normalizeH="0" baseline="0" dirty="0" smtClean="0">
                <a:ln>
                  <a:noFill/>
                </a:ln>
                <a:solidFill>
                  <a:schemeClr val="tx1"/>
                </a:solidFill>
                <a:effectLst/>
                <a:latin typeface="Arial" pitchFamily="34" charset="0"/>
                <a:ea typeface="Calibri" pitchFamily="34" charset="0"/>
                <a:cs typeface="Arial"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400" b="0" i="1" u="none" strike="noStrike" cap="none" normalizeH="0" baseline="0" dirty="0" smtClean="0">
                <a:ln>
                  <a:noFill/>
                </a:ln>
                <a:solidFill>
                  <a:schemeClr val="tx1"/>
                </a:solidFill>
                <a:effectLst/>
                <a:latin typeface="Calibri"/>
                <a:ea typeface="Calibri" pitchFamily="34" charset="0"/>
                <a:cs typeface="Arial" pitchFamily="34" charset="0"/>
              </a:rPr>
              <a:t> </a:t>
            </a:r>
            <a:r>
              <a:rPr kumimoji="0" lang="en-GB" altLang="en-US" sz="1400" b="0" i="1" u="none" strike="noStrike" cap="none" normalizeH="0" baseline="0" dirty="0" smtClean="0">
                <a:ln>
                  <a:noFill/>
                </a:ln>
                <a:solidFill>
                  <a:schemeClr val="tx1"/>
                </a:solidFill>
                <a:effectLst/>
                <a:latin typeface="Arial" pitchFamily="34" charset="0"/>
                <a:ea typeface="Calibri" pitchFamily="34" charset="0"/>
                <a:cs typeface="Arial" pitchFamily="34" charset="0"/>
              </a:rPr>
              <a:t>Email: </a:t>
            </a:r>
            <a:r>
              <a:rPr kumimoji="0" lang="en-GB" altLang="en-US" sz="1400" b="0" i="1" u="none" strike="noStrike" cap="none" normalizeH="0" baseline="0" dirty="0" smtClean="0">
                <a:ln>
                  <a:noFill/>
                </a:ln>
                <a:solidFill>
                  <a:schemeClr val="tx1"/>
                </a:solidFill>
                <a:effectLst/>
                <a:latin typeface="Arial" pitchFamily="34" charset="0"/>
                <a:ea typeface="Calibri" pitchFamily="34" charset="0"/>
                <a:cs typeface="Arial" pitchFamily="34" charset="0"/>
                <a:hlinkClick r:id="rId4"/>
              </a:rPr>
              <a:t>contactus@connect4life.org.uk</a:t>
            </a:r>
            <a:r>
              <a:rPr kumimoji="0" lang="en-GB" altLang="en-US" sz="1400" b="0" i="1" u="none" strike="noStrike" cap="none" normalizeH="0" baseline="0" dirty="0" smtClean="0">
                <a:ln>
                  <a:noFill/>
                </a:ln>
                <a:solidFill>
                  <a:schemeClr val="tx1"/>
                </a:solidFill>
                <a:effectLst/>
                <a:latin typeface="Arial" pitchFamily="34" charset="0"/>
                <a:ea typeface="Calibri" pitchFamily="34" charset="0"/>
                <a:cs typeface="Arial" pitchFamily="34" charset="0"/>
              </a:rPr>
              <a:t> </a:t>
            </a:r>
          </a:p>
          <a:p>
            <a:pPr lvl="0" algn="ctr" defTabSz="914400">
              <a:buClrTx/>
              <a:buSzTx/>
            </a:pPr>
            <a:r>
              <a:rPr kumimoji="0" lang="en-GB" altLang="en-US" sz="1400" b="0" i="1" u="none" strike="noStrike" cap="none" normalizeH="0" baseline="0" dirty="0" smtClean="0">
                <a:ln>
                  <a:noFill/>
                </a:ln>
                <a:solidFill>
                  <a:schemeClr val="tx1"/>
                </a:solidFill>
                <a:effectLst/>
                <a:latin typeface="Calibri"/>
                <a:ea typeface="Calibri" pitchFamily="34" charset="0"/>
                <a:cs typeface="Arial" pitchFamily="34" charset="0"/>
              </a:rPr>
              <a:t> </a:t>
            </a:r>
            <a:r>
              <a:rPr lang="en-GB" altLang="en-US" sz="1400" b="1" i="1" dirty="0" smtClean="0">
                <a:solidFill>
                  <a:schemeClr val="tx1"/>
                </a:solidFill>
                <a:latin typeface="Arial" pitchFamily="34" charset="0"/>
                <a:ea typeface="Calibri" pitchFamily="34" charset="0"/>
                <a:cs typeface="Arial" pitchFamily="34" charset="0"/>
              </a:rPr>
              <a:t>Connect4Life </a:t>
            </a:r>
            <a:r>
              <a:rPr lang="en-GB" altLang="en-US" sz="1400" b="1" i="1" dirty="0">
                <a:solidFill>
                  <a:schemeClr val="tx1"/>
                </a:solidFill>
                <a:latin typeface="Arial" pitchFamily="34" charset="0"/>
                <a:ea typeface="Calibri" pitchFamily="34" charset="0"/>
                <a:cs typeface="Arial" pitchFamily="34" charset="0"/>
              </a:rPr>
              <a:t>Ministry </a:t>
            </a:r>
            <a:r>
              <a:rPr lang="en-GB" altLang="en-US" sz="1400" b="1" i="1" dirty="0" smtClean="0">
                <a:solidFill>
                  <a:schemeClr val="tx1"/>
                </a:solidFill>
                <a:latin typeface="Arial" pitchFamily="34" charset="0"/>
                <a:ea typeface="Calibri" pitchFamily="34" charset="0"/>
                <a:cs typeface="Arial" pitchFamily="34" charset="0"/>
              </a:rPr>
              <a:t>Director</a:t>
            </a:r>
            <a:r>
              <a:rPr kumimoji="0" lang="en-GB" altLang="en-US" sz="1400" b="0" i="1" u="none" strike="noStrike" cap="none" normalizeH="0" baseline="0" dirty="0" smtClean="0">
                <a:ln>
                  <a:noFill/>
                </a:ln>
                <a:solidFill>
                  <a:schemeClr val="tx1"/>
                </a:solidFill>
                <a:effectLst/>
                <a:latin typeface="Calibri"/>
                <a:ea typeface="Calibri" pitchFamily="34" charset="0"/>
                <a:cs typeface="Arial" pitchFamily="34" charset="0"/>
              </a:rPr>
              <a:t>    </a:t>
            </a:r>
            <a:r>
              <a:rPr lang="en-GB" altLang="en-US" sz="1400" i="1" dirty="0">
                <a:solidFill>
                  <a:schemeClr val="tx1"/>
                </a:solidFill>
                <a:latin typeface="Calibri"/>
                <a:ea typeface="Calibri" pitchFamily="34" charset="0"/>
                <a:cs typeface="Arial" pitchFamily="34" charset="0"/>
              </a:rPr>
              <a:t>O</a:t>
            </a:r>
            <a:r>
              <a:rPr lang="en-GB" altLang="en-US" sz="1400" i="1" dirty="0">
                <a:solidFill>
                  <a:schemeClr val="tx1"/>
                </a:solidFill>
                <a:latin typeface="Arial" pitchFamily="34" charset="0"/>
                <a:ea typeface="Calibri" pitchFamily="34" charset="0"/>
                <a:cs typeface="Arial" pitchFamily="34" charset="0"/>
              </a:rPr>
              <a:t>laf Fogwill </a:t>
            </a:r>
            <a:r>
              <a:rPr kumimoji="0" lang="en-GB" altLang="en-US" sz="1400" i="1" u="none" strike="noStrike" cap="none" normalizeH="0" baseline="0" dirty="0" smtClean="0">
                <a:ln>
                  <a:noFill/>
                </a:ln>
                <a:solidFill>
                  <a:schemeClr val="tx1"/>
                </a:solidFill>
                <a:effectLst/>
                <a:latin typeface="Calibri"/>
                <a:ea typeface="Calibri" pitchFamily="34" charset="0"/>
                <a:cs typeface="Arial" pitchFamily="34" charset="0"/>
              </a:rPr>
              <a:t>  </a:t>
            </a:r>
            <a:r>
              <a:rPr kumimoji="0" lang="en-GB" altLang="en-US" sz="1400" b="0" i="1" u="none" strike="noStrike" cap="none" normalizeH="0" baseline="0" dirty="0" smtClean="0">
                <a:ln>
                  <a:noFill/>
                </a:ln>
                <a:solidFill>
                  <a:schemeClr val="tx1"/>
                </a:solidFill>
                <a:effectLst/>
                <a:latin typeface="Calibri"/>
                <a:ea typeface="Calibri" pitchFamily="34" charset="0"/>
                <a:cs typeface="Arial" pitchFamily="34" charset="0"/>
              </a:rPr>
              <a:t>             </a:t>
            </a:r>
            <a:r>
              <a:rPr kumimoji="0" lang="en-GB" altLang="en-US" sz="1400" b="0" i="1"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en-GB" alt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400" b="1" i="1" u="none" strike="noStrike" cap="none" normalizeH="0" baseline="0" dirty="0" smtClean="0">
                <a:ln>
                  <a:noFill/>
                </a:ln>
                <a:solidFill>
                  <a:schemeClr val="tx1"/>
                </a:solidFill>
                <a:effectLst/>
                <a:latin typeface="Arial" pitchFamily="34" charset="0"/>
                <a:ea typeface="Calibri" pitchFamily="34" charset="0"/>
                <a:cs typeface="Arial" pitchFamily="34" charset="0"/>
              </a:rPr>
              <a:t>Trustees</a:t>
            </a:r>
            <a:r>
              <a:rPr kumimoji="0" lang="en-GB" altLang="en-US" sz="1400" b="0" i="1" u="none" strike="noStrike" cap="none" normalizeH="0" baseline="0" dirty="0" smtClean="0">
                <a:ln>
                  <a:noFill/>
                </a:ln>
                <a:solidFill>
                  <a:schemeClr val="tx1"/>
                </a:solidFill>
                <a:effectLst/>
                <a:latin typeface="Arial" pitchFamily="34" charset="0"/>
                <a:ea typeface="Calibri" pitchFamily="34" charset="0"/>
                <a:cs typeface="Arial" pitchFamily="34" charset="0"/>
              </a:rPr>
              <a:t>:</a:t>
            </a:r>
            <a:r>
              <a:rPr kumimoji="0" lang="en-GB" altLang="en-US" sz="1400" b="0" i="1" u="none" strike="noStrike" cap="none" normalizeH="0" baseline="0" dirty="0" smtClean="0">
                <a:ln>
                  <a:noFill/>
                </a:ln>
                <a:solidFill>
                  <a:schemeClr val="tx1"/>
                </a:solidFill>
                <a:effectLst/>
                <a:latin typeface="Calibri"/>
                <a:ea typeface="Calibri" pitchFamily="34" charset="0"/>
                <a:cs typeface="Arial" pitchFamily="34" charset="0"/>
              </a:rPr>
              <a:t> </a:t>
            </a:r>
            <a:r>
              <a:rPr kumimoji="0" lang="en-GB" altLang="en-US" sz="1400" b="0" i="1" u="none" strike="noStrike" cap="none" normalizeH="0" baseline="0" dirty="0" smtClean="0">
                <a:ln>
                  <a:noFill/>
                </a:ln>
                <a:solidFill>
                  <a:schemeClr val="tx1"/>
                </a:solidFill>
                <a:effectLst/>
                <a:latin typeface="Arial" pitchFamily="34" charset="0"/>
                <a:ea typeface="Calibri" pitchFamily="34" charset="0"/>
                <a:cs typeface="Arial" pitchFamily="34" charset="0"/>
              </a:rPr>
              <a:t> S.J. Bradley (Chair), J Bradley, I.J. Burnham</a:t>
            </a:r>
            <a:endParaRPr kumimoji="0" lang="en-GB" alt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400" b="1" i="1" u="none" strike="noStrike" cap="none" normalizeH="0" baseline="0" dirty="0" smtClean="0">
                <a:ln>
                  <a:noFill/>
                </a:ln>
                <a:solidFill>
                  <a:schemeClr val="tx1"/>
                </a:solidFill>
                <a:effectLst/>
                <a:latin typeface="Arial" pitchFamily="34" charset="0"/>
                <a:ea typeface="Calibri" pitchFamily="34" charset="0"/>
                <a:cs typeface="Arial" pitchFamily="34" charset="0"/>
              </a:rPr>
              <a:t>Council of Reference</a:t>
            </a:r>
            <a:r>
              <a:rPr kumimoji="0" lang="en-GB" altLang="en-US" sz="1400" b="0" i="1" u="none" strike="noStrike" cap="none" normalizeH="0" baseline="0" dirty="0" smtClean="0">
                <a:ln>
                  <a:noFill/>
                </a:ln>
                <a:solidFill>
                  <a:schemeClr val="tx1"/>
                </a:solidFill>
                <a:effectLst/>
                <a:latin typeface="Arial" pitchFamily="34" charset="0"/>
                <a:ea typeface="Calibri" pitchFamily="34" charset="0"/>
                <a:cs typeface="Arial" pitchFamily="34" charset="0"/>
              </a:rPr>
              <a:t>: Dr Peter Brierley, Revd Clive </a:t>
            </a:r>
            <a:r>
              <a:rPr kumimoji="0" lang="en-GB" altLang="en-US" sz="1400" b="0" i="1" u="none" strike="noStrike" cap="none" normalizeH="0" baseline="0" dirty="0" err="1" smtClean="0">
                <a:ln>
                  <a:noFill/>
                </a:ln>
                <a:solidFill>
                  <a:schemeClr val="tx1"/>
                </a:solidFill>
                <a:effectLst/>
                <a:latin typeface="Arial" pitchFamily="34" charset="0"/>
                <a:ea typeface="Calibri" pitchFamily="34" charset="0"/>
                <a:cs typeface="Arial" pitchFamily="34" charset="0"/>
              </a:rPr>
              <a:t>Burnard</a:t>
            </a:r>
            <a:r>
              <a:rPr kumimoji="0" lang="en-GB" altLang="en-US" sz="1400" b="0" i="1" u="none" strike="noStrike" cap="none" normalizeH="0" baseline="0" dirty="0" smtClean="0">
                <a:ln>
                  <a:noFill/>
                </a:ln>
                <a:solidFill>
                  <a:schemeClr val="tx1"/>
                </a:solidFill>
                <a:effectLst/>
                <a:latin typeface="Arial" pitchFamily="34" charset="0"/>
                <a:ea typeface="Calibri" pitchFamily="34" charset="0"/>
                <a:cs typeface="Arial" pitchFamily="34" charset="0"/>
              </a:rPr>
              <a:t>, Revd John Carne,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400" b="0" i="1" u="none" strike="noStrike" cap="none" normalizeH="0" baseline="0" dirty="0" smtClean="0">
                <a:ln>
                  <a:noFill/>
                </a:ln>
                <a:solidFill>
                  <a:schemeClr val="tx1"/>
                </a:solidFill>
                <a:effectLst/>
                <a:latin typeface="Arial" pitchFamily="34" charset="0"/>
                <a:ea typeface="Calibri" pitchFamily="34" charset="0"/>
                <a:cs typeface="Arial" pitchFamily="34" charset="0"/>
              </a:rPr>
              <a:t>Revd Stephen Gaukroger, Canon Dr Ann Holt OBE, Revd Cid </a:t>
            </a:r>
            <a:r>
              <a:rPr kumimoji="0" lang="en-GB" altLang="en-US" sz="1400" b="0" i="1" u="none" strike="noStrike" cap="none" normalizeH="0" baseline="0" dirty="0" err="1" smtClean="0">
                <a:ln>
                  <a:noFill/>
                </a:ln>
                <a:solidFill>
                  <a:schemeClr val="tx1"/>
                </a:solidFill>
                <a:effectLst/>
                <a:latin typeface="Arial" pitchFamily="34" charset="0"/>
                <a:ea typeface="Calibri" pitchFamily="34" charset="0"/>
                <a:cs typeface="Arial" pitchFamily="34" charset="0"/>
              </a:rPr>
              <a:t>Latty</a:t>
            </a:r>
            <a:r>
              <a:rPr kumimoji="0" lang="en-GB" altLang="en-US" sz="1400" b="0" i="1" u="none" strike="noStrike" cap="none" normalizeH="0" baseline="0" dirty="0" smtClean="0">
                <a:ln>
                  <a:noFill/>
                </a:ln>
                <a:solidFill>
                  <a:schemeClr val="tx1"/>
                </a:solidFill>
                <a:effectLst/>
                <a:latin typeface="Arial" pitchFamily="34" charset="0"/>
                <a:ea typeface="Calibri" pitchFamily="34" charset="0"/>
                <a:cs typeface="Arial" pitchFamily="34" charset="0"/>
              </a:rPr>
              <a:t>, Revd David Stillman</a:t>
            </a:r>
            <a:endParaRPr kumimoji="0" lang="en-GB" alt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400" b="1" i="1" u="none" strike="noStrike" cap="none" normalizeH="0" baseline="0" dirty="0" smtClean="0">
                <a:ln>
                  <a:noFill/>
                </a:ln>
                <a:solidFill>
                  <a:schemeClr val="tx1"/>
                </a:solidFill>
                <a:effectLst/>
                <a:latin typeface="Arial" pitchFamily="34" charset="0"/>
                <a:ea typeface="Calibri" pitchFamily="34" charset="0"/>
                <a:cs typeface="Arial" pitchFamily="34" charset="0"/>
              </a:rPr>
              <a:t>Registered address</a:t>
            </a:r>
            <a:r>
              <a:rPr kumimoji="0" lang="en-GB" altLang="en-US" sz="1400" b="0" i="1" u="none" strike="noStrike" cap="none" normalizeH="0" baseline="0" dirty="0" smtClean="0">
                <a:ln>
                  <a:noFill/>
                </a:ln>
                <a:solidFill>
                  <a:schemeClr val="tx1"/>
                </a:solidFill>
                <a:effectLst/>
                <a:latin typeface="Arial" pitchFamily="34" charset="0"/>
                <a:ea typeface="Calibri" pitchFamily="34" charset="0"/>
                <a:cs typeface="Arial" pitchFamily="34" charset="0"/>
              </a:rPr>
              <a:t> Market House, 21 </a:t>
            </a:r>
            <a:r>
              <a:rPr kumimoji="0" lang="en-GB" altLang="en-US" sz="1400" b="0" i="1" u="none" strike="noStrike" cap="none" normalizeH="0" baseline="0" dirty="0" err="1" smtClean="0">
                <a:ln>
                  <a:noFill/>
                </a:ln>
                <a:solidFill>
                  <a:schemeClr val="tx1"/>
                </a:solidFill>
                <a:effectLst/>
                <a:latin typeface="Arial" pitchFamily="34" charset="0"/>
                <a:ea typeface="Calibri" pitchFamily="34" charset="0"/>
                <a:cs typeface="Arial" pitchFamily="34" charset="0"/>
              </a:rPr>
              <a:t>Lenton</a:t>
            </a:r>
            <a:r>
              <a:rPr kumimoji="0" lang="en-GB" altLang="en-US" sz="1400" b="0" i="1" u="none" strike="noStrike" cap="none" normalizeH="0" baseline="0" dirty="0" smtClean="0">
                <a:ln>
                  <a:noFill/>
                </a:ln>
                <a:solidFill>
                  <a:schemeClr val="tx1"/>
                </a:solidFill>
                <a:effectLst/>
                <a:latin typeface="Arial" pitchFamily="34" charset="0"/>
                <a:ea typeface="Calibri" pitchFamily="34" charset="0"/>
                <a:cs typeface="Arial" pitchFamily="34" charset="0"/>
              </a:rPr>
              <a:t> Street, Alton, Hampshire, GU34 1HG</a:t>
            </a:r>
            <a:r>
              <a:rPr kumimoji="0" lang="en-GB" altLang="en-US" sz="1400" b="0" i="1" u="none" strike="noStrike" cap="none" normalizeH="0" baseline="0" dirty="0" smtClean="0">
                <a:ln>
                  <a:noFill/>
                </a:ln>
                <a:solidFill>
                  <a:schemeClr val="tx1"/>
                </a:solidFill>
                <a:effectLst/>
                <a:latin typeface="Calibri"/>
                <a:ea typeface="Calibri" pitchFamily="34" charset="0"/>
                <a:cs typeface="Arial" pitchFamily="34" charset="0"/>
              </a:rPr>
              <a:t> </a:t>
            </a:r>
            <a:r>
              <a:rPr kumimoji="0" lang="en-GB" altLang="en-US" sz="1400" b="0" i="1" u="none" strike="noStrike" cap="none" normalizeH="0" baseline="0" dirty="0" smtClean="0">
                <a:ln>
                  <a:noFill/>
                </a:ln>
                <a:solidFill>
                  <a:schemeClr val="tx1"/>
                </a:solidFill>
                <a:effectLst/>
                <a:latin typeface="Arial" pitchFamily="34" charset="0"/>
                <a:ea typeface="Calibri" pitchFamily="34" charset="0"/>
                <a:cs typeface="Arial"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400" b="1" i="1" u="none" strike="noStrike" cap="none" normalizeH="0" baseline="0" dirty="0" smtClean="0">
                <a:ln>
                  <a:noFill/>
                </a:ln>
                <a:solidFill>
                  <a:schemeClr val="tx1"/>
                </a:solidFill>
                <a:effectLst/>
                <a:latin typeface="Arial" pitchFamily="34" charset="0"/>
                <a:ea typeface="Calibri" pitchFamily="34" charset="0"/>
                <a:cs typeface="Arial" pitchFamily="34" charset="0"/>
              </a:rPr>
              <a:t>Member organisation of EA: </a:t>
            </a:r>
            <a:r>
              <a:rPr kumimoji="0" lang="en-GB" altLang="en-US" sz="1400" b="0" i="1" u="none" strike="noStrike" cap="none" normalizeH="0" baseline="0" dirty="0" smtClean="0">
                <a:ln>
                  <a:noFill/>
                </a:ln>
                <a:solidFill>
                  <a:schemeClr val="tx1"/>
                </a:solidFill>
                <a:effectLst/>
                <a:latin typeface="Arial" pitchFamily="34" charset="0"/>
                <a:ea typeface="Calibri" pitchFamily="34" charset="0"/>
                <a:cs typeface="Arial" pitchFamily="34" charset="0"/>
              </a:rPr>
              <a:t>219006</a:t>
            </a:r>
          </a:p>
          <a:p>
            <a:pPr marL="0" marR="0" lvl="0" indent="0" algn="ctr" defTabSz="914400" rtl="0" eaLnBrk="0" fontAlgn="base" latinLnBrk="0" hangingPunct="0">
              <a:lnSpc>
                <a:spcPct val="100000"/>
              </a:lnSpc>
              <a:spcBef>
                <a:spcPct val="0"/>
              </a:spcBef>
              <a:spcAft>
                <a:spcPct val="0"/>
              </a:spcAft>
              <a:buClrTx/>
              <a:buSzTx/>
              <a:buFontTx/>
              <a:buNone/>
              <a:tabLst/>
            </a:pPr>
            <a:endParaRPr lang="en-GB" altLang="en-US" sz="1400" i="1" dirty="0">
              <a:solidFill>
                <a:schemeClr val="tx1"/>
              </a:solidFill>
              <a:latin typeface="Arial" pitchFamily="34" charset="0"/>
              <a:ea typeface="Calibri" pitchFamily="34" charset="0"/>
              <a:cs typeface="Arial" pitchFamily="34" charset="0"/>
            </a:endParaRPr>
          </a:p>
          <a:p>
            <a:pPr algn="ctr" defTabSz="914400" eaLnBrk="0" hangingPunct="0">
              <a:buClrTx/>
              <a:buSzTx/>
            </a:pPr>
            <a:r>
              <a:rPr lang="en-US" sz="1400" b="1" dirty="0" smtClean="0">
                <a:solidFill>
                  <a:srgbClr val="18376A"/>
                </a:solidFill>
                <a:latin typeface="Calibri"/>
              </a:rPr>
              <a:t>With thanks to </a:t>
            </a:r>
            <a:r>
              <a:rPr lang="en-US" sz="1400" b="1" dirty="0">
                <a:solidFill>
                  <a:srgbClr val="18376A"/>
                </a:solidFill>
                <a:latin typeface="Calibri"/>
              </a:rPr>
              <a:t>those who have shared their inspiring stories and helped in any other way</a:t>
            </a:r>
            <a:endParaRPr kumimoji="0" lang="en-GB" altLang="en-US" sz="1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5" name="Picture 1" descr="c4l logo smal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59832" y="1700808"/>
            <a:ext cx="2695575" cy="923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372136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Lucida Sans Unicode"/>
        <a:cs typeface="Lucida Sans Unicode"/>
      </a:majorFont>
      <a:minorFont>
        <a:latin typeface="Arial"/>
        <a:ea typeface="Lucida Sans Unicode"/>
        <a:cs typeface="Lucida Sans Unicod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altLang="en-US"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altLang="en-US" sz="1800" b="0" i="0" u="none" strike="noStrike" cap="none" normalizeH="0" baseline="0" smtClean="0">
            <a:ln>
              <a:noFill/>
            </a:ln>
            <a:solidFill>
              <a:schemeClr val="bg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50475</TotalTime>
  <Words>6535</Words>
  <Application>Microsoft Macintosh PowerPoint</Application>
  <PresentationFormat>On-screen Show (4:3)</PresentationFormat>
  <Paragraphs>237</Paragraphs>
  <Slides>44</Slides>
  <Notes>44</Notes>
  <HiddenSlides>0</HiddenSlides>
  <MMClips>0</MMClips>
  <ScaleCrop>false</ScaleCrop>
  <HeadingPairs>
    <vt:vector size="4" baseType="variant">
      <vt:variant>
        <vt:lpstr>Theme</vt:lpstr>
      </vt:variant>
      <vt:variant>
        <vt:i4>2</vt:i4>
      </vt:variant>
      <vt:variant>
        <vt:lpstr>Slide Titles</vt:lpstr>
      </vt:variant>
      <vt:variant>
        <vt:i4>44</vt:i4>
      </vt:variant>
    </vt:vector>
  </HeadingPairs>
  <TitlesOfParts>
    <vt:vector size="46" baseType="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Debbie  </vt:lpstr>
      <vt:lpstr>John</vt:lpstr>
      <vt:lpstr>  Jenny  </vt:lpstr>
      <vt:lpstr>  Graham  </vt:lpstr>
      <vt:lpstr>  Helen  </vt:lpstr>
      <vt:lpstr>  Ray  </vt:lpstr>
      <vt:lpstr>  Dennis  </vt:lpstr>
      <vt:lpstr> Florrie </vt:lpstr>
      <vt:lpstr>  Tim  </vt:lpstr>
      <vt:lpstr>  Beryl  </vt:lpstr>
      <vt:lpstr>  Peter  </vt:lpstr>
      <vt:lpstr>  Debbie  </vt:lpstr>
      <vt:lpstr> Alan </vt:lpstr>
      <vt:lpstr>  Cherrill  </vt:lpstr>
      <vt:lpstr>  Ken  </vt:lpstr>
      <vt:lpstr>  Pat  </vt:lpstr>
      <vt:lpstr>  Geoff  </vt:lpstr>
      <vt:lpstr>  Pam  </vt:lpstr>
      <vt:lpstr> David </vt:lpstr>
      <vt:lpstr> Myrtle </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Olaf Fogwill</dc:creator>
  <cp:lastModifiedBy>Phin Hall</cp:lastModifiedBy>
  <cp:revision>308</cp:revision>
  <cp:lastPrinted>2014-04-04T13:26:57Z</cp:lastPrinted>
  <dcterms:created xsi:type="dcterms:W3CDTF">2009-02-17T14:22:57Z</dcterms:created>
  <dcterms:modified xsi:type="dcterms:W3CDTF">2014-04-04T13:29:12Z</dcterms:modified>
</cp:coreProperties>
</file>